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9" r:id="rId1"/>
  </p:sldMasterIdLst>
  <p:notesMasterIdLst>
    <p:notesMasterId r:id="rId4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46"/>
  </p:normalViewPr>
  <p:slideViewPr>
    <p:cSldViewPr snapToGrid="0" snapToObjects="1">
      <p:cViewPr varScale="1">
        <p:scale>
          <a:sx n="138" d="100"/>
          <a:sy n="138" d="100"/>
        </p:scale>
        <p:origin x="8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Coma_Cluster" TargetMode="External"/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www.learner.org/courses/physics/unit/text.html?unit=10&amp;secNum=2" TargetMode="Externa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northtexasdrifter.blogspot.com/2015/09/galaxy-rotation-curve.html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en.wikipedia.org/wiki/Galaxy_rotation_curve" TargetMode="Externa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c6f75fce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gc6f75fce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92be967a0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392be967a0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92be967a0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392be967a0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92be967a0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392be967a0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92be967a0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392be967a0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92be967a0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92be967a0_0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392be967a0_0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392be967a0_0_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92be967a0_0_1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392be967a0_0_1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392be967a0_0_1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392be967a0_0_1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392be967a0_0_1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392be967a0_0_1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92be967a0_0_2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392be967a0_0_2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c6f75fceb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c6f75fceb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392be967a0_0_2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392be967a0_0_2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392be967a0_0_2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392be967a0_0_2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392be967a0_0_2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" name="Google Shape;319;g392be967a0_0_2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392be967a0_0_2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" name="Google Shape;329;g392be967a0_0_2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392be967a0_0_2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392be967a0_0_2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392be967a0_0_3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9" name="Google Shape;349;g392be967a0_0_3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392be967a0_0_3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8" name="Google Shape;358;g392be967a0_0_3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g392be967a0_0_3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7" name="Google Shape;367;g392be967a0_0_3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392be967a0_0_3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5" name="Google Shape;375;g392be967a0_0_3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g392be967a0_0_3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6" name="Google Shape;386;g392be967a0_0_3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9292be486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9292be486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392be967a0_0_3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5" name="Google Shape;395;g392be967a0_0_3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392be967a0_0_3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392be967a0_0_3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392be967a0_0_1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Google Shape;409;g392be967a0_0_1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392be967a0_0_1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" name="Google Shape;419;g392be967a0_0_1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39292be486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" name="Google Shape;429;g39292be486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Coma cluster: over 1000 galaxies ~321 million light years from Earth.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https://en.wikipedia.org/wiki/Coma_Cluster</a:t>
            </a:r>
            <a:r>
              <a:rPr lang="en"/>
              <a:t>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4"/>
              </a:rPr>
              <a:t>http://www.learner.org/courses/physics/unit/text.html?unit=10&amp;secNum=2</a:t>
            </a:r>
            <a:r>
              <a:rPr lang="en"/>
              <a:t> </a:t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g39292be486_0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0" name="Google Shape;440;g39292be486_0_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g392be967a0_0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4" name="Google Shape;454;g392be967a0_0_2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392be967a0_0_2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3" name="Google Shape;463;g392be967a0_0_2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g392be967a0_0_2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1" name="Google Shape;471;g392be967a0_0_2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g392be967a0_0_3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1" name="Google Shape;481;g392be967a0_0_3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9292be486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9292be486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https://northtexasdrifter.blogspot.com/2015/09/galaxy-rotation-curve.html</a:t>
            </a:r>
            <a:r>
              <a:rPr lang="en"/>
              <a:t>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4"/>
              </a:rPr>
              <a:t>https://en.wikipedia.org/wiki/Galaxy_rotation_curve</a:t>
            </a:r>
            <a:r>
              <a:rPr lang="en"/>
              <a:t> 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9292be486_0_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9292be486_0_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https://en.wikipedia.org/wiki/Cosmic_microwave_background#History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9292be486_0_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9292be486_0_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92be967a0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92be967a0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92be967a0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392be967a0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* Note – the weak force as a mechanism for interaction has since been ruled out, but some think there may be another “dark” mechanism a few orders of magnitude weaker than the weak force at play. Regardless, this was still one strong motivation for pursuing the WIMP hypothesis in the first place.</a:t>
            </a: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92be967a0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92be967a0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ster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 sz="1400">
                <a:solidFill>
                  <a:srgbClr val="FFFFFF"/>
                </a:solidFill>
              </a:defRPr>
            </a:lvl1pPr>
            <a:lvl2pPr lvl="1">
              <a:buNone/>
              <a:defRPr sz="1400">
                <a:solidFill>
                  <a:srgbClr val="FFFFFF"/>
                </a:solidFill>
              </a:defRPr>
            </a:lvl2pPr>
            <a:lvl3pPr lvl="2">
              <a:buNone/>
              <a:defRPr sz="1400">
                <a:solidFill>
                  <a:srgbClr val="FFFFFF"/>
                </a:solidFill>
              </a:defRPr>
            </a:lvl3pPr>
            <a:lvl4pPr lvl="3">
              <a:buNone/>
              <a:defRPr sz="1400">
                <a:solidFill>
                  <a:srgbClr val="FFFFFF"/>
                </a:solidFill>
              </a:defRPr>
            </a:lvl4pPr>
            <a:lvl5pPr lvl="4">
              <a:buNone/>
              <a:defRPr sz="1400">
                <a:solidFill>
                  <a:srgbClr val="FFFFFF"/>
                </a:solidFill>
              </a:defRPr>
            </a:lvl5pPr>
            <a:lvl6pPr lvl="5">
              <a:buNone/>
              <a:defRPr sz="1400">
                <a:solidFill>
                  <a:srgbClr val="FFFFFF"/>
                </a:solidFill>
              </a:defRPr>
            </a:lvl6pPr>
            <a:lvl7pPr lvl="6">
              <a:buNone/>
              <a:defRPr sz="1400">
                <a:solidFill>
                  <a:srgbClr val="FFFFFF"/>
                </a:solidFill>
              </a:defRPr>
            </a:lvl7pPr>
            <a:lvl8pPr lvl="7">
              <a:buNone/>
              <a:defRPr sz="1400">
                <a:solidFill>
                  <a:srgbClr val="FFFFFF"/>
                </a:solidFill>
              </a:defRPr>
            </a:lvl8pPr>
            <a:lvl9pPr lvl="8">
              <a:buNone/>
              <a:defRPr sz="1400">
                <a:solidFill>
                  <a:srgbClr val="FFFFFF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20" name="Google Shape;20;p4"/>
          <p:cNvCxnSpPr/>
          <p:nvPr/>
        </p:nvCxnSpPr>
        <p:spPr>
          <a:xfrm>
            <a:off x="17300" y="1059400"/>
            <a:ext cx="9134400" cy="17100"/>
          </a:xfrm>
          <a:prstGeom prst="straightConnector1">
            <a:avLst/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cxnSp>
      <p:pic>
        <p:nvPicPr>
          <p:cNvPr id="21" name="Google Shape;21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75188" y="57450"/>
            <a:ext cx="543225" cy="925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dark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 sz="1800">
                <a:solidFill>
                  <a:srgbClr val="FFFFFF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>
                <a:solidFill>
                  <a:srgbClr val="FFFFFF"/>
                </a:solidFill>
              </a:defRPr>
            </a:lvl1pPr>
            <a:lvl2pPr lvl="1" algn="r">
              <a:buNone/>
              <a:defRPr>
                <a:solidFill>
                  <a:srgbClr val="FFFFFF"/>
                </a:solidFill>
              </a:defRPr>
            </a:lvl2pPr>
            <a:lvl3pPr lvl="2" algn="r">
              <a:buNone/>
              <a:defRPr>
                <a:solidFill>
                  <a:srgbClr val="FFFFFF"/>
                </a:solidFill>
              </a:defRPr>
            </a:lvl3pPr>
            <a:lvl4pPr lvl="3" algn="r">
              <a:buNone/>
              <a:defRPr>
                <a:solidFill>
                  <a:srgbClr val="FFFFFF"/>
                </a:solidFill>
              </a:defRPr>
            </a:lvl4pPr>
            <a:lvl5pPr lvl="4" algn="r">
              <a:buNone/>
              <a:defRPr>
                <a:solidFill>
                  <a:srgbClr val="FFFFFF"/>
                </a:solidFill>
              </a:defRPr>
            </a:lvl5pPr>
            <a:lvl6pPr lvl="5" algn="r">
              <a:buNone/>
              <a:defRPr>
                <a:solidFill>
                  <a:srgbClr val="FFFFFF"/>
                </a:solidFill>
              </a:defRPr>
            </a:lvl6pPr>
            <a:lvl7pPr lvl="6" algn="r">
              <a:buNone/>
              <a:defRPr>
                <a:solidFill>
                  <a:srgbClr val="FFFFFF"/>
                </a:solidFill>
              </a:defRPr>
            </a:lvl7pPr>
            <a:lvl8pPr lvl="7" algn="r">
              <a:buNone/>
              <a:defRPr>
                <a:solidFill>
                  <a:srgbClr val="FFFFFF"/>
                </a:solidFill>
              </a:defRPr>
            </a:lvl8pPr>
            <a:lvl9pPr lvl="8" algn="r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0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Dark Matter Directionality: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i="1"/>
              <a:t>Effect of Nuclear Recoil Direction Relative to Applied Electric Field on Ionization Yield in the LUX Detector</a:t>
            </a:r>
            <a:endParaRPr sz="3000" i="1"/>
          </a:p>
        </p:txBody>
      </p:sp>
      <p:sp>
        <p:nvSpPr>
          <p:cNvPr id="57" name="Google Shape;57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3F3F3"/>
                </a:solidFill>
              </a:rPr>
              <a:t>Nick Stern - author</a:t>
            </a:r>
            <a:endParaRPr>
              <a:solidFill>
                <a:srgbClr val="F3F3F3"/>
              </a:solidFill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3F3F3"/>
                </a:solidFill>
              </a:rPr>
              <a:t>Rick Gaitskell - advisor</a:t>
            </a:r>
            <a:endParaRPr>
              <a:solidFill>
                <a:srgbClr val="F3F3F3"/>
              </a:solidFill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3F3F3"/>
              </a:solidFill>
            </a:endParaRPr>
          </a:p>
        </p:txBody>
      </p:sp>
      <p:sp>
        <p:nvSpPr>
          <p:cNvPr id="58" name="Google Shape;58;p13"/>
          <p:cNvSpPr txBox="1">
            <a:spLocks noGrp="1"/>
          </p:cNvSpPr>
          <p:nvPr>
            <p:ph type="subTitle" idx="1"/>
          </p:nvPr>
        </p:nvSpPr>
        <p:spPr>
          <a:xfrm>
            <a:off x="80925" y="42252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3F3F3"/>
                </a:solidFill>
              </a:rPr>
              <a:t>Together with: </a:t>
            </a:r>
            <a:endParaRPr sz="1500">
              <a:solidFill>
                <a:srgbClr val="F3F3F3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3F3F3"/>
                </a:solidFill>
              </a:rPr>
              <a:t>LUX-ZEPLIN (LZ) Collaboration</a:t>
            </a:r>
            <a:endParaRPr sz="1500">
              <a:solidFill>
                <a:srgbClr val="F3F3F3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3F3F3"/>
                </a:solidFill>
              </a:rPr>
              <a:t>Brown University Department of Physics</a:t>
            </a:r>
            <a:endParaRPr sz="1500">
              <a:solidFill>
                <a:srgbClr val="F3F3F3"/>
              </a:solidFill>
            </a:endParaRPr>
          </a:p>
        </p:txBody>
      </p:sp>
      <p:pic>
        <p:nvPicPr>
          <p:cNvPr id="59" name="Google Shape;59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01528" y="4314394"/>
            <a:ext cx="412650" cy="70343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0" name="Google Shape;60;p13"/>
          <p:cNvCxnSpPr/>
          <p:nvPr/>
        </p:nvCxnSpPr>
        <p:spPr>
          <a:xfrm>
            <a:off x="4800" y="4225225"/>
            <a:ext cx="9134400" cy="17100"/>
          </a:xfrm>
          <a:prstGeom prst="straightConnector1">
            <a:avLst/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LUX Experiment</a:t>
            </a:r>
            <a:endParaRPr/>
          </a:p>
        </p:txBody>
      </p:sp>
      <p:sp>
        <p:nvSpPr>
          <p:cNvPr id="153" name="Google Shape;153;p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60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Large Underground Xenon (LUX) Detector:</a:t>
            </a:r>
            <a:endParaRPr/>
          </a:p>
        </p:txBody>
      </p:sp>
      <p:sp>
        <p:nvSpPr>
          <p:cNvPr id="154" name="Google Shape;154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pic>
        <p:nvPicPr>
          <p:cNvPr id="155" name="Google Shape;155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609150"/>
            <a:ext cx="4356100" cy="3343950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22"/>
          <p:cNvSpPr txBox="1">
            <a:spLocks noGrp="1"/>
          </p:cNvSpPr>
          <p:nvPr>
            <p:ph type="body" idx="1"/>
          </p:nvPr>
        </p:nvSpPr>
        <p:spPr>
          <a:xfrm>
            <a:off x="5009700" y="1498125"/>
            <a:ext cx="4134300" cy="316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370 kg of cryogenically cooled liquid xenon, 4850 ft underground in Lead, SD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Operational 2013 - 2016. Most sensitive in the world in 2016!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Objective: WIMP strikes xenon, generates signals picked up by top/bottom photomultiplier tube (PMT) arrays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Signal Generation</a:t>
            </a:r>
            <a:endParaRPr/>
          </a:p>
        </p:txBody>
      </p:sp>
      <p:sp>
        <p:nvSpPr>
          <p:cNvPr id="162" name="Google Shape;162;p2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8061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Two types of signals:</a:t>
            </a:r>
            <a:endParaRPr sz="20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S1 - photons released on impact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S2 - photons from electrons ionized in collision. Electrons drift up thru liquid surface into gas layer and undergo electroluminescence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Can resolve x, y, z coordinates of collision via hit pattern and ∆t. 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Xenon transparency/PTFE panels</a:t>
            </a:r>
            <a:endParaRPr/>
          </a:p>
        </p:txBody>
      </p:sp>
      <p:sp>
        <p:nvSpPr>
          <p:cNvPr id="163" name="Google Shape;163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pic>
        <p:nvPicPr>
          <p:cNvPr id="164" name="Google Shape;164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18725" y="1152475"/>
            <a:ext cx="4307376" cy="3629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Background Discrimination</a:t>
            </a:r>
            <a:endParaRPr/>
          </a:p>
        </p:txBody>
      </p:sp>
      <p:sp>
        <p:nvSpPr>
          <p:cNvPr id="170" name="Google Shape;170;p24"/>
          <p:cNvSpPr txBox="1">
            <a:spLocks noGrp="1"/>
          </p:cNvSpPr>
          <p:nvPr>
            <p:ph type="body" idx="1"/>
          </p:nvPr>
        </p:nvSpPr>
        <p:spPr>
          <a:xfrm>
            <a:off x="-148675" y="1584450"/>
            <a:ext cx="4965000" cy="151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-"/>
            </a:pPr>
            <a:r>
              <a:rPr lang="en" sz="1600"/>
              <a:t>Protected from atmosphere by rock barrier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-"/>
            </a:pPr>
            <a:r>
              <a:rPr lang="en" sz="1600"/>
              <a:t>Water tank w/ PMT’s to rule out muons/cavern radiation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-"/>
            </a:pPr>
            <a:r>
              <a:rPr lang="en" sz="1600"/>
              <a:t>Radiopure detector material</a:t>
            </a:r>
            <a:endParaRPr sz="1600"/>
          </a:p>
        </p:txBody>
      </p:sp>
      <p:sp>
        <p:nvSpPr>
          <p:cNvPr id="171" name="Google Shape;171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sp>
        <p:nvSpPr>
          <p:cNvPr id="172" name="Google Shape;172;p24"/>
          <p:cNvSpPr txBox="1"/>
          <p:nvPr/>
        </p:nvSpPr>
        <p:spPr>
          <a:xfrm>
            <a:off x="4667775" y="1584450"/>
            <a:ext cx="4563900" cy="12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-"/>
            </a:pPr>
            <a:r>
              <a:rPr lang="en" sz="1600">
                <a:solidFill>
                  <a:schemeClr val="dk1"/>
                </a:solidFill>
              </a:rPr>
              <a:t>Xenon is stable + outer layer shielding</a:t>
            </a:r>
            <a:endParaRPr sz="1600">
              <a:solidFill>
                <a:schemeClr val="dk1"/>
              </a:solidFill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-"/>
            </a:pPr>
            <a:r>
              <a:rPr lang="en" sz="1600">
                <a:solidFill>
                  <a:schemeClr val="dk1"/>
                </a:solidFill>
              </a:rPr>
              <a:t>Electromagnetic recoil vs. nuclear recoil distinction w/ S2/S1 ratio</a:t>
            </a:r>
            <a:endParaRPr sz="1600">
              <a:solidFill>
                <a:schemeClr val="dk1"/>
              </a:solidFill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-"/>
            </a:pPr>
            <a:r>
              <a:rPr lang="en" sz="1600">
                <a:solidFill>
                  <a:schemeClr val="dk1"/>
                </a:solidFill>
              </a:rPr>
              <a:t>Characterize all other known reactions</a:t>
            </a:r>
            <a:endParaRPr sz="1600"/>
          </a:p>
        </p:txBody>
      </p:sp>
      <p:sp>
        <p:nvSpPr>
          <p:cNvPr id="173" name="Google Shape;173;p24"/>
          <p:cNvSpPr txBox="1"/>
          <p:nvPr/>
        </p:nvSpPr>
        <p:spPr>
          <a:xfrm>
            <a:off x="1679800" y="1144675"/>
            <a:ext cx="563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000">
                <a:solidFill>
                  <a:schemeClr val="dk1"/>
                </a:solidFill>
              </a:rPr>
              <a:t>Methodology: Rule out everything but WIMP’s</a:t>
            </a:r>
            <a:endParaRPr/>
          </a:p>
        </p:txBody>
      </p:sp>
      <p:pic>
        <p:nvPicPr>
          <p:cNvPr id="174" name="Google Shape;174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7950" y="2843625"/>
            <a:ext cx="3905899" cy="2147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32200" y="2843625"/>
            <a:ext cx="2631912" cy="2147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Dark Matter Directionality</a:t>
            </a:r>
            <a:endParaRPr/>
          </a:p>
        </p:txBody>
      </p:sp>
      <p:sp>
        <p:nvSpPr>
          <p:cNvPr id="181" name="Google Shape;181;p25"/>
          <p:cNvSpPr txBox="1">
            <a:spLocks noGrp="1"/>
          </p:cNvSpPr>
          <p:nvPr>
            <p:ph type="body" idx="1"/>
          </p:nvPr>
        </p:nvSpPr>
        <p:spPr>
          <a:xfrm>
            <a:off x="133800" y="1192125"/>
            <a:ext cx="5396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Powerful way to identify WIMP signature</a:t>
            </a:r>
            <a:endParaRPr sz="20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2000"/>
          </a:p>
        </p:txBody>
      </p:sp>
      <p:sp>
        <p:nvSpPr>
          <p:cNvPr id="182" name="Google Shape;182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sp>
        <p:nvSpPr>
          <p:cNvPr id="183" name="Google Shape;183;p25"/>
          <p:cNvSpPr txBox="1"/>
          <p:nvPr/>
        </p:nvSpPr>
        <p:spPr>
          <a:xfrm>
            <a:off x="133800" y="1629050"/>
            <a:ext cx="4489500" cy="297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</a:rPr>
              <a:t>Key facets:</a:t>
            </a:r>
            <a:endParaRPr sz="200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en" sz="1800">
                <a:solidFill>
                  <a:schemeClr val="dk1"/>
                </a:solidFill>
              </a:rPr>
              <a:t>Presume galactic dark matter is in isotropic halo w/ Maxwell-Boltzmann velocity distribution peaking @ ~200 km/s</a:t>
            </a:r>
            <a:endParaRPr sz="180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en" sz="1800">
                <a:solidFill>
                  <a:schemeClr val="dk1"/>
                </a:solidFill>
              </a:rPr>
              <a:t>Solar system orbits galactic center @ ~230 km/s</a:t>
            </a:r>
            <a:endParaRPr sz="180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en" sz="1800">
                <a:solidFill>
                  <a:schemeClr val="dk1"/>
                </a:solidFill>
              </a:rPr>
              <a:t>WIMP’s scatter isotropically in center of mass (CM) frame of reference</a:t>
            </a:r>
            <a:endParaRPr sz="1800">
              <a:solidFill>
                <a:schemeClr val="dk1"/>
              </a:solidFill>
            </a:endParaRPr>
          </a:p>
        </p:txBody>
      </p:sp>
      <p:pic>
        <p:nvPicPr>
          <p:cNvPr id="184" name="Google Shape;184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7200" y="1681050"/>
            <a:ext cx="3684275" cy="3092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Dark Matter Directionality</a:t>
            </a:r>
            <a:endParaRPr/>
          </a:p>
        </p:txBody>
      </p:sp>
      <p:sp>
        <p:nvSpPr>
          <p:cNvPr id="190" name="Google Shape;190;p26"/>
          <p:cNvSpPr txBox="1">
            <a:spLocks noGrp="1"/>
          </p:cNvSpPr>
          <p:nvPr>
            <p:ph type="body" idx="1"/>
          </p:nvPr>
        </p:nvSpPr>
        <p:spPr>
          <a:xfrm>
            <a:off x="711925" y="1271050"/>
            <a:ext cx="2830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000"/>
              <a:t>Solar system’s motion </a:t>
            </a:r>
            <a:endParaRPr sz="2000"/>
          </a:p>
        </p:txBody>
      </p:sp>
      <p:sp>
        <p:nvSpPr>
          <p:cNvPr id="191" name="Google Shape;191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  <p:cxnSp>
        <p:nvCxnSpPr>
          <p:cNvPr id="192" name="Google Shape;192;p26"/>
          <p:cNvCxnSpPr/>
          <p:nvPr/>
        </p:nvCxnSpPr>
        <p:spPr>
          <a:xfrm>
            <a:off x="3819663" y="1557400"/>
            <a:ext cx="684900" cy="0"/>
          </a:xfrm>
          <a:prstGeom prst="straightConnector1">
            <a:avLst/>
          </a:prstGeom>
          <a:noFill/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193" name="Google Shape;193;p26"/>
          <p:cNvSpPr txBox="1">
            <a:spLocks noGrp="1"/>
          </p:cNvSpPr>
          <p:nvPr>
            <p:ph type="body" idx="1"/>
          </p:nvPr>
        </p:nvSpPr>
        <p:spPr>
          <a:xfrm>
            <a:off x="4781525" y="1209450"/>
            <a:ext cx="3756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000"/>
              <a:t>More WIMP recoils along axis of incident direction</a:t>
            </a:r>
            <a:endParaRPr sz="2000"/>
          </a:p>
        </p:txBody>
      </p:sp>
      <p:sp>
        <p:nvSpPr>
          <p:cNvPr id="194" name="Google Shape;194;p26"/>
          <p:cNvSpPr txBox="1">
            <a:spLocks noGrp="1"/>
          </p:cNvSpPr>
          <p:nvPr>
            <p:ph type="body" idx="1"/>
          </p:nvPr>
        </p:nvSpPr>
        <p:spPr>
          <a:xfrm>
            <a:off x="1497525" y="1947525"/>
            <a:ext cx="1916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000"/>
              <a:t>Galaxy Frame</a:t>
            </a:r>
            <a:endParaRPr sz="2000"/>
          </a:p>
        </p:txBody>
      </p:sp>
      <p:sp>
        <p:nvSpPr>
          <p:cNvPr id="195" name="Google Shape;195;p26"/>
          <p:cNvSpPr/>
          <p:nvPr/>
        </p:nvSpPr>
        <p:spPr>
          <a:xfrm>
            <a:off x="1008075" y="3525850"/>
            <a:ext cx="267000" cy="281700"/>
          </a:xfrm>
          <a:prstGeom prst="ellipse">
            <a:avLst/>
          </a:prstGeom>
          <a:solidFill>
            <a:srgbClr val="99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26"/>
          <p:cNvSpPr/>
          <p:nvPr/>
        </p:nvSpPr>
        <p:spPr>
          <a:xfrm>
            <a:off x="3146700" y="3525850"/>
            <a:ext cx="267000" cy="281700"/>
          </a:xfrm>
          <a:prstGeom prst="ellipse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26"/>
          <p:cNvSpPr/>
          <p:nvPr/>
        </p:nvSpPr>
        <p:spPr>
          <a:xfrm>
            <a:off x="2070863" y="3529413"/>
            <a:ext cx="267000" cy="281700"/>
          </a:xfrm>
          <a:prstGeom prst="flowChartSummingJunction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98" name="Google Shape;198;p26"/>
          <p:cNvCxnSpPr/>
          <p:nvPr/>
        </p:nvCxnSpPr>
        <p:spPr>
          <a:xfrm>
            <a:off x="1155738" y="3666700"/>
            <a:ext cx="684900" cy="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199" name="Google Shape;199;p26"/>
          <p:cNvCxnSpPr/>
          <p:nvPr/>
        </p:nvCxnSpPr>
        <p:spPr>
          <a:xfrm rot="10800000">
            <a:off x="2568063" y="3666700"/>
            <a:ext cx="684900" cy="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200" name="Google Shape;200;p26"/>
          <p:cNvSpPr/>
          <p:nvPr/>
        </p:nvSpPr>
        <p:spPr>
          <a:xfrm>
            <a:off x="1840650" y="3929350"/>
            <a:ext cx="267000" cy="281700"/>
          </a:xfrm>
          <a:prstGeom prst="ellipse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26"/>
          <p:cNvSpPr/>
          <p:nvPr/>
        </p:nvSpPr>
        <p:spPr>
          <a:xfrm>
            <a:off x="2301075" y="3129475"/>
            <a:ext cx="267000" cy="281700"/>
          </a:xfrm>
          <a:prstGeom prst="ellipse">
            <a:avLst/>
          </a:prstGeom>
          <a:solidFill>
            <a:srgbClr val="99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02" name="Google Shape;202;p26"/>
          <p:cNvCxnSpPr/>
          <p:nvPr/>
        </p:nvCxnSpPr>
        <p:spPr>
          <a:xfrm flipH="1">
            <a:off x="1660251" y="4136871"/>
            <a:ext cx="281100" cy="58560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203" name="Google Shape;203;p26"/>
          <p:cNvCxnSpPr/>
          <p:nvPr/>
        </p:nvCxnSpPr>
        <p:spPr>
          <a:xfrm rot="10800000" flipH="1">
            <a:off x="2450026" y="2623996"/>
            <a:ext cx="281100" cy="58560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204" name="Google Shape;204;p26"/>
          <p:cNvSpPr txBox="1"/>
          <p:nvPr/>
        </p:nvSpPr>
        <p:spPr>
          <a:xfrm>
            <a:off x="1378650" y="3209600"/>
            <a:ext cx="4005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V1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205" name="Google Shape;205;p26"/>
          <p:cNvSpPr txBox="1"/>
          <p:nvPr/>
        </p:nvSpPr>
        <p:spPr>
          <a:xfrm>
            <a:off x="2657138" y="3241350"/>
            <a:ext cx="4005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V2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206" name="Google Shape;206;p26"/>
          <p:cNvSpPr txBox="1"/>
          <p:nvPr/>
        </p:nvSpPr>
        <p:spPr>
          <a:xfrm>
            <a:off x="2107650" y="24880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V1’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207" name="Google Shape;207;p26"/>
          <p:cNvSpPr txBox="1"/>
          <p:nvPr/>
        </p:nvSpPr>
        <p:spPr>
          <a:xfrm>
            <a:off x="1223850" y="423287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V2’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208" name="Google Shape;208;p26"/>
          <p:cNvSpPr/>
          <p:nvPr/>
        </p:nvSpPr>
        <p:spPr>
          <a:xfrm>
            <a:off x="6901025" y="3525850"/>
            <a:ext cx="267000" cy="281700"/>
          </a:xfrm>
          <a:prstGeom prst="ellipse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26"/>
          <p:cNvSpPr txBox="1">
            <a:spLocks noGrp="1"/>
          </p:cNvSpPr>
          <p:nvPr>
            <p:ph type="body" idx="1"/>
          </p:nvPr>
        </p:nvSpPr>
        <p:spPr>
          <a:xfrm>
            <a:off x="5607625" y="1973863"/>
            <a:ext cx="2544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000"/>
              <a:t>Solar System Frame</a:t>
            </a:r>
            <a:endParaRPr sz="2000"/>
          </a:p>
        </p:txBody>
      </p:sp>
      <p:sp>
        <p:nvSpPr>
          <p:cNvPr id="210" name="Google Shape;210;p26"/>
          <p:cNvSpPr/>
          <p:nvPr/>
        </p:nvSpPr>
        <p:spPr>
          <a:xfrm>
            <a:off x="5607625" y="3525850"/>
            <a:ext cx="267000" cy="281700"/>
          </a:xfrm>
          <a:prstGeom prst="ellipse">
            <a:avLst/>
          </a:prstGeom>
          <a:solidFill>
            <a:srgbClr val="99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11" name="Google Shape;211;p26"/>
          <p:cNvCxnSpPr/>
          <p:nvPr/>
        </p:nvCxnSpPr>
        <p:spPr>
          <a:xfrm>
            <a:off x="5769763" y="3666700"/>
            <a:ext cx="684900" cy="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212" name="Google Shape;212;p26"/>
          <p:cNvSpPr/>
          <p:nvPr/>
        </p:nvSpPr>
        <p:spPr>
          <a:xfrm>
            <a:off x="7064275" y="3129475"/>
            <a:ext cx="267000" cy="281700"/>
          </a:xfrm>
          <a:prstGeom prst="ellipse">
            <a:avLst/>
          </a:prstGeom>
          <a:solidFill>
            <a:srgbClr val="99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13" name="Google Shape;213;p26"/>
          <p:cNvCxnSpPr/>
          <p:nvPr/>
        </p:nvCxnSpPr>
        <p:spPr>
          <a:xfrm rot="10800000" flipH="1">
            <a:off x="7232874" y="2795254"/>
            <a:ext cx="519600" cy="44610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214" name="Google Shape;214;p26"/>
          <p:cNvSpPr/>
          <p:nvPr/>
        </p:nvSpPr>
        <p:spPr>
          <a:xfrm>
            <a:off x="7064275" y="3922225"/>
            <a:ext cx="267000" cy="281700"/>
          </a:xfrm>
          <a:prstGeom prst="ellipse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15" name="Google Shape;215;p26"/>
          <p:cNvCxnSpPr/>
          <p:nvPr/>
        </p:nvCxnSpPr>
        <p:spPr>
          <a:xfrm>
            <a:off x="7232874" y="4074179"/>
            <a:ext cx="356400" cy="51480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216" name="Google Shape;216;p26"/>
          <p:cNvSpPr/>
          <p:nvPr/>
        </p:nvSpPr>
        <p:spPr>
          <a:xfrm>
            <a:off x="6187663" y="3922213"/>
            <a:ext cx="267000" cy="281700"/>
          </a:xfrm>
          <a:prstGeom prst="flowChartSummingJunction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17" name="Google Shape;217;p26"/>
          <p:cNvCxnSpPr/>
          <p:nvPr/>
        </p:nvCxnSpPr>
        <p:spPr>
          <a:xfrm>
            <a:off x="6317363" y="4063075"/>
            <a:ext cx="382800" cy="720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218" name="Google Shape;218;p26"/>
          <p:cNvSpPr/>
          <p:nvPr/>
        </p:nvSpPr>
        <p:spPr>
          <a:xfrm>
            <a:off x="4035875" y="2543950"/>
            <a:ext cx="267000" cy="281700"/>
          </a:xfrm>
          <a:prstGeom prst="ellipse">
            <a:avLst/>
          </a:prstGeom>
          <a:solidFill>
            <a:srgbClr val="99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26"/>
          <p:cNvSpPr txBox="1">
            <a:spLocks noGrp="1"/>
          </p:cNvSpPr>
          <p:nvPr>
            <p:ph type="body" idx="1"/>
          </p:nvPr>
        </p:nvSpPr>
        <p:spPr>
          <a:xfrm>
            <a:off x="4348400" y="2461750"/>
            <a:ext cx="997500" cy="44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WIMP</a:t>
            </a:r>
            <a:endParaRPr/>
          </a:p>
        </p:txBody>
      </p:sp>
      <p:sp>
        <p:nvSpPr>
          <p:cNvPr id="220" name="Google Shape;220;p26"/>
          <p:cNvSpPr/>
          <p:nvPr/>
        </p:nvSpPr>
        <p:spPr>
          <a:xfrm>
            <a:off x="4035875" y="2907850"/>
            <a:ext cx="267000" cy="281700"/>
          </a:xfrm>
          <a:prstGeom prst="ellipse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26"/>
          <p:cNvSpPr txBox="1">
            <a:spLocks noGrp="1"/>
          </p:cNvSpPr>
          <p:nvPr>
            <p:ph type="body" idx="1"/>
          </p:nvPr>
        </p:nvSpPr>
        <p:spPr>
          <a:xfrm>
            <a:off x="4361563" y="2825650"/>
            <a:ext cx="997500" cy="44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Xenon</a:t>
            </a:r>
            <a:endParaRPr/>
          </a:p>
        </p:txBody>
      </p:sp>
      <p:sp>
        <p:nvSpPr>
          <p:cNvPr id="222" name="Google Shape;222;p26"/>
          <p:cNvSpPr/>
          <p:nvPr/>
        </p:nvSpPr>
        <p:spPr>
          <a:xfrm>
            <a:off x="4036163" y="3271738"/>
            <a:ext cx="267000" cy="281700"/>
          </a:xfrm>
          <a:prstGeom prst="flowChartSummingJunction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26"/>
          <p:cNvSpPr txBox="1">
            <a:spLocks noGrp="1"/>
          </p:cNvSpPr>
          <p:nvPr>
            <p:ph type="body" idx="1"/>
          </p:nvPr>
        </p:nvSpPr>
        <p:spPr>
          <a:xfrm>
            <a:off x="4392096" y="3183350"/>
            <a:ext cx="684900" cy="44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CM</a:t>
            </a:r>
            <a:endParaRPr/>
          </a:p>
        </p:txBody>
      </p:sp>
      <p:sp>
        <p:nvSpPr>
          <p:cNvPr id="224" name="Google Shape;224;p26"/>
          <p:cNvSpPr txBox="1"/>
          <p:nvPr/>
        </p:nvSpPr>
        <p:spPr>
          <a:xfrm>
            <a:off x="6095725" y="3215800"/>
            <a:ext cx="4005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V1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225" name="Google Shape;225;p26"/>
          <p:cNvSpPr txBox="1"/>
          <p:nvPr/>
        </p:nvSpPr>
        <p:spPr>
          <a:xfrm>
            <a:off x="7136725" y="24880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V1’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226" name="Google Shape;226;p26"/>
          <p:cNvSpPr txBox="1"/>
          <p:nvPr/>
        </p:nvSpPr>
        <p:spPr>
          <a:xfrm>
            <a:off x="7589279" y="4232875"/>
            <a:ext cx="5196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V2’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227" name="Google Shape;227;p26"/>
          <p:cNvSpPr txBox="1"/>
          <p:nvPr/>
        </p:nvSpPr>
        <p:spPr>
          <a:xfrm>
            <a:off x="6519272" y="4063075"/>
            <a:ext cx="2811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V</a:t>
            </a:r>
            <a:endParaRPr>
              <a:solidFill>
                <a:srgbClr val="FFFFFF"/>
              </a:solidFill>
            </a:endParaRPr>
          </a:p>
        </p:txBody>
      </p:sp>
      <p:cxnSp>
        <p:nvCxnSpPr>
          <p:cNvPr id="228" name="Google Shape;228;p26"/>
          <p:cNvCxnSpPr>
            <a:stCxn id="208" idx="6"/>
          </p:cNvCxnSpPr>
          <p:nvPr/>
        </p:nvCxnSpPr>
        <p:spPr>
          <a:xfrm rot="10800000" flipH="1">
            <a:off x="7168025" y="3655000"/>
            <a:ext cx="1029000" cy="1170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lgDash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Dark Matter Directionality</a:t>
            </a:r>
            <a:endParaRPr/>
          </a:p>
        </p:txBody>
      </p:sp>
      <p:sp>
        <p:nvSpPr>
          <p:cNvPr id="234" name="Google Shape;234;p2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282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Importance of Directional Resolution:</a:t>
            </a:r>
            <a:endParaRPr sz="2400"/>
          </a:p>
          <a:p>
            <a:pPr marL="457200" lvl="0" indent="-355600" algn="l" rtl="0">
              <a:spcBef>
                <a:spcPts val="160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Asymmetry is substantial</a:t>
            </a:r>
            <a:endParaRPr sz="2000"/>
          </a:p>
          <a:p>
            <a:pPr marL="91440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 sz="1800"/>
              <a:t>Simulations indicate order of magnitude difference</a:t>
            </a:r>
            <a:endParaRPr sz="18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WIMP incident direction changes by the hour</a:t>
            </a:r>
            <a:endParaRPr sz="2000"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 sz="1800"/>
              <a:t>Unique variance can differentiate WIMP recoils from all laboratory background contamination</a:t>
            </a:r>
            <a:endParaRPr sz="18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Fewer events are needed for statistical significance</a:t>
            </a:r>
            <a:endParaRPr sz="20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1800" b="1"/>
          </a:p>
        </p:txBody>
      </p:sp>
      <p:sp>
        <p:nvSpPr>
          <p:cNvPr id="235" name="Google Shape;235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  <p:sp>
        <p:nvSpPr>
          <p:cNvPr id="236" name="Google Shape;236;p27"/>
          <p:cNvSpPr txBox="1"/>
          <p:nvPr/>
        </p:nvSpPr>
        <p:spPr>
          <a:xfrm>
            <a:off x="311700" y="3981175"/>
            <a:ext cx="7530000" cy="7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>
                <a:solidFill>
                  <a:schemeClr val="dk1"/>
                </a:solidFill>
              </a:rPr>
              <a:t>Events that follow this physical/temporal trend would be a “smoking gun” signal for dark matter.</a:t>
            </a:r>
            <a:endParaRPr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Directional Resolution in LUX</a:t>
            </a:r>
            <a:endParaRPr/>
          </a:p>
        </p:txBody>
      </p:sp>
      <p:sp>
        <p:nvSpPr>
          <p:cNvPr id="242" name="Google Shape;242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145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Can we resolve the axis of a recoil in LUX? </a:t>
            </a:r>
            <a:endParaRPr sz="20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2000" u="sng"/>
              <a:t>Idea:</a:t>
            </a:r>
            <a:r>
              <a:rPr lang="en" sz="2000"/>
              <a:t> Modulation in S2 wrt recoil direction from varying amount of recombination emission</a:t>
            </a:r>
            <a:endParaRPr sz="2000"/>
          </a:p>
        </p:txBody>
      </p:sp>
      <p:sp>
        <p:nvSpPr>
          <p:cNvPr id="243" name="Google Shape;243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  <p:sp>
        <p:nvSpPr>
          <p:cNvPr id="244" name="Google Shape;244;p28"/>
          <p:cNvSpPr/>
          <p:nvPr/>
        </p:nvSpPr>
        <p:spPr>
          <a:xfrm>
            <a:off x="1156300" y="3788475"/>
            <a:ext cx="1630500" cy="222300"/>
          </a:xfrm>
          <a:prstGeom prst="roundRect">
            <a:avLst>
              <a:gd name="adj" fmla="val 16667"/>
            </a:avLst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45" name="Google Shape;245;p28"/>
          <p:cNvCxnSpPr/>
          <p:nvPr/>
        </p:nvCxnSpPr>
        <p:spPr>
          <a:xfrm rot="10800000">
            <a:off x="1319350" y="3195525"/>
            <a:ext cx="0" cy="70410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246" name="Google Shape;246;p28"/>
          <p:cNvCxnSpPr/>
          <p:nvPr/>
        </p:nvCxnSpPr>
        <p:spPr>
          <a:xfrm rot="10800000">
            <a:off x="1649625" y="3195525"/>
            <a:ext cx="0" cy="70410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247" name="Google Shape;247;p28"/>
          <p:cNvCxnSpPr/>
          <p:nvPr/>
        </p:nvCxnSpPr>
        <p:spPr>
          <a:xfrm rot="10800000">
            <a:off x="1971550" y="3195525"/>
            <a:ext cx="0" cy="70410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248" name="Google Shape;248;p28"/>
          <p:cNvCxnSpPr/>
          <p:nvPr/>
        </p:nvCxnSpPr>
        <p:spPr>
          <a:xfrm rot="10800000">
            <a:off x="2301825" y="3195525"/>
            <a:ext cx="0" cy="70410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249" name="Google Shape;249;p28"/>
          <p:cNvCxnSpPr/>
          <p:nvPr/>
        </p:nvCxnSpPr>
        <p:spPr>
          <a:xfrm rot="10800000">
            <a:off x="2617275" y="3195525"/>
            <a:ext cx="0" cy="70410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250" name="Google Shape;250;p28"/>
          <p:cNvSpPr/>
          <p:nvPr/>
        </p:nvSpPr>
        <p:spPr>
          <a:xfrm rot="5400000">
            <a:off x="5829625" y="3351200"/>
            <a:ext cx="1156200" cy="222300"/>
          </a:xfrm>
          <a:prstGeom prst="roundRect">
            <a:avLst>
              <a:gd name="adj" fmla="val 16667"/>
            </a:avLst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51" name="Google Shape;251;p28"/>
          <p:cNvCxnSpPr/>
          <p:nvPr/>
        </p:nvCxnSpPr>
        <p:spPr>
          <a:xfrm rot="10800000">
            <a:off x="6407725" y="3306675"/>
            <a:ext cx="0" cy="70410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252" name="Google Shape;252;p28"/>
          <p:cNvCxnSpPr/>
          <p:nvPr/>
        </p:nvCxnSpPr>
        <p:spPr>
          <a:xfrm rot="10800000">
            <a:off x="6407725" y="2951900"/>
            <a:ext cx="0" cy="70410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253" name="Google Shape;253;p28"/>
          <p:cNvCxnSpPr/>
          <p:nvPr/>
        </p:nvCxnSpPr>
        <p:spPr>
          <a:xfrm rot="10800000" flipH="1">
            <a:off x="6403375" y="3561075"/>
            <a:ext cx="8700" cy="44970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254" name="Google Shape;254;p28"/>
          <p:cNvCxnSpPr/>
          <p:nvPr/>
        </p:nvCxnSpPr>
        <p:spPr>
          <a:xfrm rot="10800000">
            <a:off x="6407725" y="2737425"/>
            <a:ext cx="0" cy="70410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255" name="Google Shape;255;p28"/>
          <p:cNvCxnSpPr/>
          <p:nvPr/>
        </p:nvCxnSpPr>
        <p:spPr>
          <a:xfrm>
            <a:off x="3127725" y="3057200"/>
            <a:ext cx="1800" cy="81030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256" name="Google Shape;256;p28"/>
          <p:cNvCxnSpPr/>
          <p:nvPr/>
        </p:nvCxnSpPr>
        <p:spPr>
          <a:xfrm>
            <a:off x="7059925" y="3057200"/>
            <a:ext cx="1800" cy="81030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257" name="Google Shape;257;p28"/>
          <p:cNvSpPr txBox="1"/>
          <p:nvPr/>
        </p:nvSpPr>
        <p:spPr>
          <a:xfrm>
            <a:off x="1489750" y="2731100"/>
            <a:ext cx="963600" cy="3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Electrons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258" name="Google Shape;258;p28"/>
          <p:cNvSpPr txBox="1"/>
          <p:nvPr/>
        </p:nvSpPr>
        <p:spPr>
          <a:xfrm>
            <a:off x="3262988" y="3294350"/>
            <a:ext cx="963600" cy="3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E-field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259" name="Google Shape;259;p28"/>
          <p:cNvSpPr txBox="1"/>
          <p:nvPr/>
        </p:nvSpPr>
        <p:spPr>
          <a:xfrm>
            <a:off x="1167825" y="4117950"/>
            <a:ext cx="1630500" cy="3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Xe Nuclear Recoil Track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260" name="Google Shape;260;p28"/>
          <p:cNvSpPr txBox="1"/>
          <p:nvPr/>
        </p:nvSpPr>
        <p:spPr>
          <a:xfrm>
            <a:off x="7210013" y="3294350"/>
            <a:ext cx="963600" cy="3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E-field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261" name="Google Shape;261;p28"/>
          <p:cNvSpPr txBox="1"/>
          <p:nvPr/>
        </p:nvSpPr>
        <p:spPr>
          <a:xfrm>
            <a:off x="5592475" y="4196250"/>
            <a:ext cx="1630500" cy="3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Xe Nuclear Recoil Track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262" name="Google Shape;262;p28"/>
          <p:cNvSpPr txBox="1"/>
          <p:nvPr/>
        </p:nvSpPr>
        <p:spPr>
          <a:xfrm>
            <a:off x="5925925" y="2392450"/>
            <a:ext cx="963600" cy="3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Electrons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263" name="Google Shape;263;p28"/>
          <p:cNvSpPr txBox="1"/>
          <p:nvPr/>
        </p:nvSpPr>
        <p:spPr>
          <a:xfrm>
            <a:off x="4431850" y="3294350"/>
            <a:ext cx="729600" cy="3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</a:rPr>
              <a:t>Vs.</a:t>
            </a:r>
            <a:endParaRPr sz="24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Nuclear Recoil Data</a:t>
            </a:r>
            <a:endParaRPr/>
          </a:p>
        </p:txBody>
      </p:sp>
      <p:sp>
        <p:nvSpPr>
          <p:cNvPr id="269" name="Google Shape;269;p29"/>
          <p:cNvSpPr txBox="1">
            <a:spLocks noGrp="1"/>
          </p:cNvSpPr>
          <p:nvPr>
            <p:ph type="body" idx="1"/>
          </p:nvPr>
        </p:nvSpPr>
        <p:spPr>
          <a:xfrm>
            <a:off x="207950" y="4125775"/>
            <a:ext cx="8520600" cy="87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u="sng"/>
              <a:t>Question:</a:t>
            </a:r>
            <a:r>
              <a:rPr lang="en" sz="2400"/>
              <a:t> Is the S2 signal dependent on the angle between the xenon nuclear recoil track and the electric field in LUX?</a:t>
            </a:r>
            <a:endParaRPr sz="2400"/>
          </a:p>
        </p:txBody>
      </p:sp>
      <p:sp>
        <p:nvSpPr>
          <p:cNvPr id="270" name="Google Shape;270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  <p:sp>
        <p:nvSpPr>
          <p:cNvPr id="271" name="Google Shape;271;p29"/>
          <p:cNvSpPr txBox="1"/>
          <p:nvPr/>
        </p:nvSpPr>
        <p:spPr>
          <a:xfrm>
            <a:off x="311700" y="1194500"/>
            <a:ext cx="5677200" cy="252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-"/>
            </a:pPr>
            <a:r>
              <a:rPr lang="en" sz="2000">
                <a:solidFill>
                  <a:srgbClr val="FFFFFF"/>
                </a:solidFill>
              </a:rPr>
              <a:t>Neutrons are used to calibrate for nuclear recoils in LUX</a:t>
            </a:r>
            <a:endParaRPr sz="2000">
              <a:solidFill>
                <a:srgbClr val="FFFFFF"/>
              </a:solidFill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-"/>
            </a:pPr>
            <a:r>
              <a:rPr lang="en" sz="2000">
                <a:solidFill>
                  <a:srgbClr val="FFFFFF"/>
                </a:solidFill>
              </a:rPr>
              <a:t>D-D neutron generator is placed outside water tank near conduit tube</a:t>
            </a:r>
            <a:endParaRPr sz="2000">
              <a:solidFill>
                <a:srgbClr val="FFFFFF"/>
              </a:solidFill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-"/>
            </a:pPr>
            <a:r>
              <a:rPr lang="en" sz="2000">
                <a:solidFill>
                  <a:srgbClr val="FFFFFF"/>
                </a:solidFill>
              </a:rPr>
              <a:t>Generates 1,000,000 monoenergetic neutrons/sec! (2.45 MeV)</a:t>
            </a:r>
            <a:endParaRPr sz="2000">
              <a:solidFill>
                <a:srgbClr val="FFFFFF"/>
              </a:solidFill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-"/>
            </a:pPr>
            <a:r>
              <a:rPr lang="en" sz="2000">
                <a:solidFill>
                  <a:srgbClr val="FFFFFF"/>
                </a:solidFill>
              </a:rPr>
              <a:t>~10-15 scatters per second in LUX</a:t>
            </a:r>
            <a:endParaRPr sz="2000">
              <a:solidFill>
                <a:srgbClr val="FFFFFF"/>
              </a:solidFill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-"/>
            </a:pPr>
            <a:r>
              <a:rPr lang="en" sz="2000">
                <a:solidFill>
                  <a:srgbClr val="FFFFFF"/>
                </a:solidFill>
              </a:rPr>
              <a:t>107.2 live hours of nuclear recoil data</a:t>
            </a:r>
            <a:endParaRPr sz="2000">
              <a:solidFill>
                <a:srgbClr val="FFFFFF"/>
              </a:solidFill>
            </a:endParaRPr>
          </a:p>
        </p:txBody>
      </p:sp>
      <p:pic>
        <p:nvPicPr>
          <p:cNvPr id="272" name="Google Shape;272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82800" y="1194489"/>
            <a:ext cx="2189648" cy="29195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Nuclear Recoil Analysis</a:t>
            </a:r>
            <a:endParaRPr/>
          </a:p>
        </p:txBody>
      </p:sp>
      <p:sp>
        <p:nvSpPr>
          <p:cNvPr id="278" name="Google Shape;278;p30"/>
          <p:cNvSpPr txBox="1">
            <a:spLocks noGrp="1"/>
          </p:cNvSpPr>
          <p:nvPr>
            <p:ph type="body" idx="1"/>
          </p:nvPr>
        </p:nvSpPr>
        <p:spPr>
          <a:xfrm>
            <a:off x="74525" y="1152475"/>
            <a:ext cx="3942600" cy="305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Event Selection Process:</a:t>
            </a:r>
            <a:endParaRPr sz="2000"/>
          </a:p>
          <a:p>
            <a:pPr marL="457200" lvl="0" indent="-355600" algn="l" rtl="0">
              <a:spcBef>
                <a:spcPts val="160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Nuclear recoils</a:t>
            </a:r>
            <a:endParaRPr sz="20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Double scatters</a:t>
            </a:r>
            <a:endParaRPr sz="20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Ensure Incident Neutrons</a:t>
            </a:r>
            <a:endParaRPr sz="2000"/>
          </a:p>
          <a:p>
            <a:pPr marL="914400" lvl="1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" sz="2000"/>
              <a:t>From generator</a:t>
            </a:r>
            <a:endParaRPr sz="2000"/>
          </a:p>
          <a:p>
            <a:pPr marL="914400" lvl="1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" sz="2000"/>
              <a:t>2.45 MeV</a:t>
            </a:r>
            <a:endParaRPr sz="20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Elastic Scatters only</a:t>
            </a:r>
            <a:endParaRPr sz="20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Minimize background events</a:t>
            </a:r>
            <a:endParaRPr sz="2000"/>
          </a:p>
        </p:txBody>
      </p:sp>
      <p:sp>
        <p:nvSpPr>
          <p:cNvPr id="279" name="Google Shape;279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  <p:pic>
        <p:nvPicPr>
          <p:cNvPr id="280" name="Google Shape;280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80975" y="1214500"/>
            <a:ext cx="4691474" cy="721325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30"/>
          <p:cNvSpPr txBox="1"/>
          <p:nvPr/>
        </p:nvSpPr>
        <p:spPr>
          <a:xfrm>
            <a:off x="3888000" y="2132600"/>
            <a:ext cx="5133300" cy="2816400"/>
          </a:xfrm>
          <a:prstGeom prst="rect">
            <a:avLst/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</a:rPr>
              <a:t>Filters</a:t>
            </a:r>
            <a:endParaRPr sz="2400" i="1">
              <a:solidFill>
                <a:srgbClr val="FFFFFF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-"/>
            </a:pPr>
            <a:r>
              <a:rPr lang="en" i="1">
                <a:solidFill>
                  <a:srgbClr val="FFFFFF"/>
                </a:solidFill>
              </a:rPr>
              <a:t>First scatter &gt; 15 cm from entry point</a:t>
            </a:r>
            <a:endParaRPr i="1">
              <a:solidFill>
                <a:srgbClr val="FFFFFF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-"/>
            </a:pPr>
            <a:r>
              <a:rPr lang="en" i="1">
                <a:solidFill>
                  <a:srgbClr val="FFFFFF"/>
                </a:solidFill>
              </a:rPr>
              <a:t>First scatter within 2.5 cm radius of neutron beam center</a:t>
            </a:r>
            <a:endParaRPr i="1">
              <a:solidFill>
                <a:srgbClr val="FFFFFF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-"/>
            </a:pPr>
            <a:r>
              <a:rPr lang="en" i="1">
                <a:solidFill>
                  <a:srgbClr val="FFFFFF"/>
                </a:solidFill>
              </a:rPr>
              <a:t>Both scatters within fiducial radius of 21 cm</a:t>
            </a:r>
            <a:endParaRPr i="1">
              <a:solidFill>
                <a:srgbClr val="FFFFFF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-"/>
            </a:pPr>
            <a:r>
              <a:rPr lang="en" i="1">
                <a:solidFill>
                  <a:srgbClr val="FFFFFF"/>
                </a:solidFill>
              </a:rPr>
              <a:t>Electron drift time between 30 and 290 microseconds </a:t>
            </a:r>
            <a:endParaRPr i="1">
              <a:solidFill>
                <a:srgbClr val="FFFFFF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-"/>
            </a:pPr>
            <a:r>
              <a:rPr lang="en" i="1">
                <a:solidFill>
                  <a:srgbClr val="FFFFFF"/>
                </a:solidFill>
              </a:rPr>
              <a:t>Separation between scatters &gt; 5 cm</a:t>
            </a:r>
            <a:endParaRPr i="1">
              <a:solidFill>
                <a:srgbClr val="FFFFFF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-"/>
            </a:pPr>
            <a:r>
              <a:rPr lang="en" i="1">
                <a:solidFill>
                  <a:srgbClr val="FFFFFF"/>
                </a:solidFill>
              </a:rPr>
              <a:t>Width of S2 pulse &lt; 775 nanoseconds</a:t>
            </a:r>
            <a:endParaRPr i="1">
              <a:solidFill>
                <a:srgbClr val="FFFFFF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-"/>
            </a:pPr>
            <a:r>
              <a:rPr lang="en" i="1">
                <a:solidFill>
                  <a:srgbClr val="FFFFFF"/>
                </a:solidFill>
              </a:rPr>
              <a:t>Second S2 &lt; 1500 detected photons</a:t>
            </a:r>
            <a:endParaRPr i="1">
              <a:solidFill>
                <a:srgbClr val="FFFFFF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-"/>
            </a:pPr>
            <a:r>
              <a:rPr lang="en" i="1">
                <a:solidFill>
                  <a:srgbClr val="FFFFFF"/>
                </a:solidFill>
              </a:rPr>
              <a:t>S1 &gt; 300 detected photons</a:t>
            </a:r>
            <a:endParaRPr i="1">
              <a:solidFill>
                <a:srgbClr val="FFFFFF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-"/>
            </a:pPr>
            <a:r>
              <a:rPr lang="en" i="1">
                <a:solidFill>
                  <a:srgbClr val="FFFFFF"/>
                </a:solidFill>
              </a:rPr>
              <a:t>First S2 &lt; 5000 detected photons</a:t>
            </a:r>
            <a:endParaRPr i="1">
              <a:solidFill>
                <a:srgbClr val="FFFFFF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-"/>
            </a:pPr>
            <a:r>
              <a:rPr lang="en" i="1">
                <a:solidFill>
                  <a:srgbClr val="FFFFFF"/>
                </a:solidFill>
              </a:rPr>
              <a:t>First S2 &gt; 36 detected photons</a:t>
            </a:r>
            <a:endParaRPr i="1">
              <a:solidFill>
                <a:srgbClr val="FFFFFF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-"/>
            </a:pPr>
            <a:r>
              <a:rPr lang="en" i="1">
                <a:solidFill>
                  <a:srgbClr val="FFFFFF"/>
                </a:solidFill>
              </a:rPr>
              <a:t>Second S2 &gt; 225 detected photons</a:t>
            </a:r>
            <a:endParaRPr i="1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3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Making the Measurement</a:t>
            </a:r>
            <a:endParaRPr/>
          </a:p>
        </p:txBody>
      </p:sp>
      <p:sp>
        <p:nvSpPr>
          <p:cNvPr id="287" name="Google Shape;287;p3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84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Can approximate LUX E-field as vertical 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Define </a:t>
            </a:r>
            <a:r>
              <a:rPr lang="en">
                <a:solidFill>
                  <a:srgbClr val="FFFFFF"/>
                </a:solidFill>
              </a:rPr>
              <a:t>φ to be angle between Xe recoil vector (Xe) and vertical vector (E)</a:t>
            </a:r>
            <a:endParaRPr/>
          </a:p>
        </p:txBody>
      </p:sp>
      <p:sp>
        <p:nvSpPr>
          <p:cNvPr id="288" name="Google Shape;288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19</a:t>
            </a:fld>
            <a:endParaRPr/>
          </a:p>
        </p:txBody>
      </p:sp>
      <p:pic>
        <p:nvPicPr>
          <p:cNvPr id="289" name="Google Shape;289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9550" y="1994875"/>
            <a:ext cx="3043513" cy="2843825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31"/>
          <p:cNvSpPr txBox="1"/>
          <p:nvPr/>
        </p:nvSpPr>
        <p:spPr>
          <a:xfrm>
            <a:off x="3917100" y="1891100"/>
            <a:ext cx="4915200" cy="9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Variables we know: P0, P1, P2, and ϴ</a:t>
            </a:r>
            <a:endParaRPr sz="180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From Classical Mechanics:</a:t>
            </a:r>
            <a:endParaRPr sz="180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</a:endParaRPr>
          </a:p>
        </p:txBody>
      </p:sp>
      <p:pic>
        <p:nvPicPr>
          <p:cNvPr id="291" name="Google Shape;291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06200" y="2758900"/>
            <a:ext cx="2278450" cy="480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26075" y="2835850"/>
            <a:ext cx="2086075" cy="326250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31"/>
          <p:cNvSpPr txBox="1"/>
          <p:nvPr/>
        </p:nvSpPr>
        <p:spPr>
          <a:xfrm>
            <a:off x="3917100" y="3347900"/>
            <a:ext cx="49152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Can rotate neutron vector to get vector in Xe direction. Then:</a:t>
            </a:r>
            <a:endParaRPr sz="180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</a:endParaRPr>
          </a:p>
        </p:txBody>
      </p:sp>
      <p:cxnSp>
        <p:nvCxnSpPr>
          <p:cNvPr id="294" name="Google Shape;294;p31"/>
          <p:cNvCxnSpPr/>
          <p:nvPr/>
        </p:nvCxnSpPr>
        <p:spPr>
          <a:xfrm>
            <a:off x="5202925" y="1535425"/>
            <a:ext cx="192600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295" name="Google Shape;295;p31"/>
          <p:cNvCxnSpPr/>
          <p:nvPr/>
        </p:nvCxnSpPr>
        <p:spPr>
          <a:xfrm>
            <a:off x="7576588" y="1535425"/>
            <a:ext cx="192600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stealth" w="med" len="med"/>
          </a:ln>
        </p:spPr>
      </p:cxnSp>
      <p:pic>
        <p:nvPicPr>
          <p:cNvPr id="296" name="Google Shape;296;p3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08663" y="3923075"/>
            <a:ext cx="3532084" cy="1059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Outline</a:t>
            </a:r>
            <a:endParaRPr/>
          </a:p>
        </p:txBody>
      </p:sp>
      <p:cxnSp>
        <p:nvCxnSpPr>
          <p:cNvPr id="66" name="Google Shape;66;p14"/>
          <p:cNvCxnSpPr/>
          <p:nvPr/>
        </p:nvCxnSpPr>
        <p:spPr>
          <a:xfrm>
            <a:off x="17300" y="1059400"/>
            <a:ext cx="9134400" cy="17100"/>
          </a:xfrm>
          <a:prstGeom prst="straightConnector1">
            <a:avLst/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cxnSp>
      <p:pic>
        <p:nvPicPr>
          <p:cNvPr id="67" name="Google Shape;67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75188" y="57450"/>
            <a:ext cx="543225" cy="925975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69" name="Google Shape;69;p14"/>
          <p:cNvSpPr txBox="1"/>
          <p:nvPr/>
        </p:nvSpPr>
        <p:spPr>
          <a:xfrm>
            <a:off x="311700" y="1118300"/>
            <a:ext cx="6504600" cy="9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AutoNum type="arabicPeriod"/>
            </a:pPr>
            <a:r>
              <a:rPr lang="en" sz="2200">
                <a:solidFill>
                  <a:schemeClr val="dk1"/>
                </a:solidFill>
              </a:rPr>
              <a:t>What is Dark Matter?</a:t>
            </a:r>
            <a:endParaRPr sz="2200">
              <a:solidFill>
                <a:schemeClr val="dk1"/>
              </a:solidFill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lphaLcPeriod"/>
            </a:pPr>
            <a:r>
              <a:rPr lang="en" sz="1800" i="1">
                <a:solidFill>
                  <a:schemeClr val="dk1"/>
                </a:solidFill>
              </a:rPr>
              <a:t>How do we know it exists?</a:t>
            </a:r>
            <a:endParaRPr sz="1800" i="1">
              <a:solidFill>
                <a:schemeClr val="dk1"/>
              </a:solidFill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lphaLcPeriod"/>
            </a:pPr>
            <a:r>
              <a:rPr lang="en" sz="1800" i="1">
                <a:solidFill>
                  <a:schemeClr val="dk1"/>
                </a:solidFill>
              </a:rPr>
              <a:t>Why is it important?</a:t>
            </a:r>
            <a:endParaRPr/>
          </a:p>
        </p:txBody>
      </p:sp>
      <p:sp>
        <p:nvSpPr>
          <p:cNvPr id="70" name="Google Shape;70;p14"/>
          <p:cNvSpPr txBox="1"/>
          <p:nvPr/>
        </p:nvSpPr>
        <p:spPr>
          <a:xfrm>
            <a:off x="311700" y="2144975"/>
            <a:ext cx="6944400" cy="108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AutoNum type="arabicPeriod" startAt="2"/>
            </a:pPr>
            <a:r>
              <a:rPr lang="en" sz="2200">
                <a:solidFill>
                  <a:schemeClr val="dk1"/>
                </a:solidFill>
              </a:rPr>
              <a:t>How do we look for it?</a:t>
            </a:r>
            <a:endParaRPr sz="2200">
              <a:solidFill>
                <a:schemeClr val="dk1"/>
              </a:solidFill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lphaLcPeriod"/>
            </a:pPr>
            <a:r>
              <a:rPr lang="en" sz="1800" i="1">
                <a:solidFill>
                  <a:schemeClr val="dk1"/>
                </a:solidFill>
              </a:rPr>
              <a:t>Indirect vs. direct detection</a:t>
            </a:r>
            <a:endParaRPr sz="1800" i="1">
              <a:solidFill>
                <a:schemeClr val="dk1"/>
              </a:solidFill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lphaLcPeriod"/>
            </a:pPr>
            <a:r>
              <a:rPr lang="en" sz="1800" i="1">
                <a:solidFill>
                  <a:schemeClr val="dk1"/>
                </a:solidFill>
              </a:rPr>
              <a:t>LUX experiment overview</a:t>
            </a:r>
            <a:endParaRPr/>
          </a:p>
        </p:txBody>
      </p:sp>
      <p:sp>
        <p:nvSpPr>
          <p:cNvPr id="71" name="Google Shape;71;p14"/>
          <p:cNvSpPr txBox="1"/>
          <p:nvPr/>
        </p:nvSpPr>
        <p:spPr>
          <a:xfrm>
            <a:off x="311700" y="3226775"/>
            <a:ext cx="7585200" cy="12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AutoNum type="arabicPeriod" startAt="3"/>
            </a:pPr>
            <a:r>
              <a:rPr lang="en" sz="2200">
                <a:solidFill>
                  <a:schemeClr val="dk1"/>
                </a:solidFill>
              </a:rPr>
              <a:t>Resolving directionality</a:t>
            </a:r>
            <a:endParaRPr sz="2200">
              <a:solidFill>
                <a:schemeClr val="dk1"/>
              </a:solidFill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lphaLcPeriod"/>
            </a:pPr>
            <a:r>
              <a:rPr lang="en" sz="1800" i="1">
                <a:solidFill>
                  <a:schemeClr val="dk1"/>
                </a:solidFill>
              </a:rPr>
              <a:t>Its relevance and potency in detecting dark matter</a:t>
            </a:r>
            <a:endParaRPr sz="1800" i="1">
              <a:solidFill>
                <a:schemeClr val="dk1"/>
              </a:solidFill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lphaLcPeriod"/>
            </a:pPr>
            <a:r>
              <a:rPr lang="en" sz="1800" i="1">
                <a:solidFill>
                  <a:schemeClr val="dk1"/>
                </a:solidFill>
              </a:rPr>
              <a:t>How we can do it</a:t>
            </a:r>
            <a:endParaRPr/>
          </a:p>
        </p:txBody>
      </p:sp>
      <p:sp>
        <p:nvSpPr>
          <p:cNvPr id="72" name="Google Shape;72;p14"/>
          <p:cNvSpPr txBox="1"/>
          <p:nvPr/>
        </p:nvSpPr>
        <p:spPr>
          <a:xfrm>
            <a:off x="311700" y="4276175"/>
            <a:ext cx="8026500" cy="9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AutoNum type="arabicPeriod" startAt="4"/>
            </a:pPr>
            <a:r>
              <a:rPr lang="en" sz="2200">
                <a:solidFill>
                  <a:schemeClr val="dk1"/>
                </a:solidFill>
              </a:rPr>
              <a:t>Nuclear Recoil Analysis + Results</a:t>
            </a:r>
            <a:endParaRPr sz="2200">
              <a:solidFill>
                <a:schemeClr val="dk1"/>
              </a:solidFill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lphaLcPeriod"/>
            </a:pPr>
            <a:r>
              <a:rPr lang="en" sz="1800" i="1">
                <a:solidFill>
                  <a:schemeClr val="dk1"/>
                </a:solidFill>
              </a:rPr>
              <a:t>Can we resolve the axial direction of a recoil in LUX?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3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Qy vs. </a:t>
            </a:r>
            <a:r>
              <a:rPr lang="en">
                <a:solidFill>
                  <a:srgbClr val="FFFFFF"/>
                </a:solidFill>
              </a:rPr>
              <a:t>φ</a:t>
            </a:r>
            <a:endParaRPr/>
          </a:p>
        </p:txBody>
      </p:sp>
      <p:sp>
        <p:nvSpPr>
          <p:cNvPr id="302" name="Google Shape;302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20</a:t>
            </a:fld>
            <a:endParaRPr/>
          </a:p>
        </p:txBody>
      </p:sp>
      <p:pic>
        <p:nvPicPr>
          <p:cNvPr id="303" name="Google Shape;303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694" y="1155575"/>
            <a:ext cx="5656879" cy="3811500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Google Shape;304;p32"/>
          <p:cNvSpPr txBox="1">
            <a:spLocks noGrp="1"/>
          </p:cNvSpPr>
          <p:nvPr>
            <p:ph type="body" idx="1"/>
          </p:nvPr>
        </p:nvSpPr>
        <p:spPr>
          <a:xfrm>
            <a:off x="5923325" y="1155563"/>
            <a:ext cx="3201600" cy="381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Normalize by recoil energy → Qy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109 Events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Weighted Avg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Outliers were identified</a:t>
            </a:r>
            <a:endParaRPr/>
          </a:p>
        </p:txBody>
      </p:sp>
      <p:pic>
        <p:nvPicPr>
          <p:cNvPr id="305" name="Google Shape;305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10050" y="2587850"/>
            <a:ext cx="2107850" cy="1349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3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Outlier Characterization</a:t>
            </a:r>
            <a:endParaRPr/>
          </a:p>
        </p:txBody>
      </p:sp>
      <p:sp>
        <p:nvSpPr>
          <p:cNvPr id="311" name="Google Shape;311;p3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431600" cy="297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Avenues Explored:</a:t>
            </a:r>
            <a:endParaRPr sz="2000"/>
          </a:p>
          <a:p>
            <a:pPr marL="457200" lvl="0" indent="-355600" algn="l" rtl="0">
              <a:spcBef>
                <a:spcPts val="160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Misordered scatters?</a:t>
            </a:r>
            <a:endParaRPr sz="20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Anomalous pulses?</a:t>
            </a:r>
            <a:endParaRPr sz="20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Overlapping pulses? </a:t>
            </a:r>
            <a:endParaRPr sz="20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Electromagnetic recoils?</a:t>
            </a:r>
            <a:endParaRPr sz="20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Close scatters?</a:t>
            </a:r>
            <a:endParaRPr sz="20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Low energy neutrons? </a:t>
            </a:r>
            <a:endParaRPr sz="2000"/>
          </a:p>
        </p:txBody>
      </p:sp>
      <p:sp>
        <p:nvSpPr>
          <p:cNvPr id="312" name="Google Shape;312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21</a:t>
            </a:fld>
            <a:endParaRPr/>
          </a:p>
        </p:txBody>
      </p:sp>
      <p:sp>
        <p:nvSpPr>
          <p:cNvPr id="313" name="Google Shape;313;p33"/>
          <p:cNvSpPr txBox="1"/>
          <p:nvPr/>
        </p:nvSpPr>
        <p:spPr>
          <a:xfrm>
            <a:off x="429975" y="3506850"/>
            <a:ext cx="3216600" cy="474300"/>
          </a:xfrm>
          <a:prstGeom prst="rect">
            <a:avLst/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p33"/>
          <p:cNvSpPr txBox="1"/>
          <p:nvPr/>
        </p:nvSpPr>
        <p:spPr>
          <a:xfrm>
            <a:off x="3987450" y="1152475"/>
            <a:ext cx="31128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FFFFFF"/>
                </a:solidFill>
              </a:rPr>
              <a:t>Monte Carlo w/ LUXSim:</a:t>
            </a:r>
            <a:endParaRPr sz="2000">
              <a:solidFill>
                <a:srgbClr val="FFFFFF"/>
              </a:solidFill>
            </a:endParaRPr>
          </a:p>
        </p:txBody>
      </p:sp>
      <p:pic>
        <p:nvPicPr>
          <p:cNvPr id="315" name="Google Shape;315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10100" y="1606700"/>
            <a:ext cx="4431600" cy="3246557"/>
          </a:xfrm>
          <a:prstGeom prst="rect">
            <a:avLst/>
          </a:prstGeom>
          <a:noFill/>
          <a:ln>
            <a:noFill/>
          </a:ln>
        </p:spPr>
      </p:pic>
      <p:sp>
        <p:nvSpPr>
          <p:cNvPr id="316" name="Google Shape;316;p33"/>
          <p:cNvSpPr txBox="1"/>
          <p:nvPr/>
        </p:nvSpPr>
        <p:spPr>
          <a:xfrm>
            <a:off x="103750" y="4264125"/>
            <a:ext cx="41100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FFFFFF"/>
                </a:solidFill>
              </a:rPr>
              <a:t>~ 3% of neutrons are low energy</a:t>
            </a:r>
            <a:endParaRPr sz="200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Likelihood Analysis</a:t>
            </a:r>
            <a:endParaRPr/>
          </a:p>
        </p:txBody>
      </p:sp>
      <p:sp>
        <p:nvSpPr>
          <p:cNvPr id="322" name="Google Shape;322;p3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231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Probability Density Function (PDF):</a:t>
            </a:r>
            <a:endParaRPr sz="20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Describes distribution about expected Qy</a:t>
            </a:r>
            <a:endParaRPr sz="20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Grounded in physics</a:t>
            </a:r>
            <a:endParaRPr sz="20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Each data point gets likelihood value from PDF</a:t>
            </a:r>
            <a:endParaRPr sz="20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Null Hypothesis: PDF has no </a:t>
            </a:r>
            <a:r>
              <a:rPr lang="en" sz="2000">
                <a:solidFill>
                  <a:srgbClr val="FFFFFF"/>
                </a:solidFill>
              </a:rPr>
              <a:t>φ dependence</a:t>
            </a:r>
            <a:endParaRPr sz="2000">
              <a:solidFill>
                <a:srgbClr val="FFFFFF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-"/>
            </a:pPr>
            <a:r>
              <a:rPr lang="en" sz="2000">
                <a:solidFill>
                  <a:srgbClr val="FFFFFF"/>
                </a:solidFill>
              </a:rPr>
              <a:t>Alternate Hypothesis: PDF does have φ dependence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323" name="Google Shape;323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22</a:t>
            </a:fld>
            <a:endParaRPr/>
          </a:p>
        </p:txBody>
      </p:sp>
      <p:sp>
        <p:nvSpPr>
          <p:cNvPr id="324" name="Google Shape;324;p34"/>
          <p:cNvSpPr txBox="1">
            <a:spLocks noGrp="1"/>
          </p:cNvSpPr>
          <p:nvPr>
            <p:ph type="body" idx="1"/>
          </p:nvPr>
        </p:nvSpPr>
        <p:spPr>
          <a:xfrm>
            <a:off x="311700" y="3378975"/>
            <a:ext cx="3379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Wilk’s Ratio Test:</a:t>
            </a:r>
            <a:endParaRPr sz="2000"/>
          </a:p>
        </p:txBody>
      </p:sp>
      <p:pic>
        <p:nvPicPr>
          <p:cNvPr id="325" name="Google Shape;325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5575" y="3981175"/>
            <a:ext cx="3923050" cy="742200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Google Shape;326;p34"/>
          <p:cNvSpPr txBox="1">
            <a:spLocks noGrp="1"/>
          </p:cNvSpPr>
          <p:nvPr>
            <p:ph type="body" idx="1"/>
          </p:nvPr>
        </p:nvSpPr>
        <p:spPr>
          <a:xfrm>
            <a:off x="4495875" y="4065925"/>
            <a:ext cx="4116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Gives chi-squared statistic w/ 1 dof</a:t>
            </a:r>
            <a:endParaRPr sz="2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3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Maximum Likelihood Estimation</a:t>
            </a:r>
            <a:endParaRPr/>
          </a:p>
        </p:txBody>
      </p:sp>
      <p:sp>
        <p:nvSpPr>
          <p:cNvPr id="332" name="Google Shape;332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23</a:t>
            </a:fld>
            <a:endParaRPr/>
          </a:p>
        </p:txBody>
      </p:sp>
      <p:pic>
        <p:nvPicPr>
          <p:cNvPr id="333" name="Google Shape;333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9000" y="1090875"/>
            <a:ext cx="5865749" cy="3883424"/>
          </a:xfrm>
          <a:prstGeom prst="rect">
            <a:avLst/>
          </a:prstGeom>
          <a:noFill/>
          <a:ln>
            <a:noFill/>
          </a:ln>
        </p:spPr>
      </p:pic>
      <p:sp>
        <p:nvSpPr>
          <p:cNvPr id="334" name="Google Shape;334;p35"/>
          <p:cNvSpPr txBox="1">
            <a:spLocks noGrp="1"/>
          </p:cNvSpPr>
          <p:nvPr>
            <p:ph type="body" idx="1"/>
          </p:nvPr>
        </p:nvSpPr>
        <p:spPr>
          <a:xfrm>
            <a:off x="5923325" y="1155563"/>
            <a:ext cx="3201600" cy="381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Double tail Gaussian is good fit but unjustified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Lower tail and regular Gaussian fits are justified but spread b/c of outliers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High points have high uncertainty…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PDF does not recognize that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3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Weighted Likelihood</a:t>
            </a:r>
            <a:endParaRPr/>
          </a:p>
        </p:txBody>
      </p:sp>
      <p:sp>
        <p:nvSpPr>
          <p:cNvPr id="340" name="Google Shape;340;p3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64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000" u="sng"/>
              <a:t>Remedy:</a:t>
            </a:r>
            <a:r>
              <a:rPr lang="en" sz="2000"/>
              <a:t> Implement weights inversely proportional to uncertainty:</a:t>
            </a:r>
            <a:endParaRPr sz="2000"/>
          </a:p>
        </p:txBody>
      </p:sp>
      <p:sp>
        <p:nvSpPr>
          <p:cNvPr id="341" name="Google Shape;341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24</a:t>
            </a:fld>
            <a:endParaRPr/>
          </a:p>
        </p:txBody>
      </p:sp>
      <p:pic>
        <p:nvPicPr>
          <p:cNvPr id="342" name="Google Shape;342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86475" y="1693050"/>
            <a:ext cx="5408834" cy="572700"/>
          </a:xfrm>
          <a:prstGeom prst="rect">
            <a:avLst/>
          </a:prstGeom>
          <a:noFill/>
          <a:ln>
            <a:noFill/>
          </a:ln>
        </p:spPr>
      </p:pic>
      <p:sp>
        <p:nvSpPr>
          <p:cNvPr id="343" name="Google Shape;343;p36"/>
          <p:cNvSpPr txBox="1">
            <a:spLocks noGrp="1"/>
          </p:cNvSpPr>
          <p:nvPr>
            <p:ph type="body" idx="1"/>
          </p:nvPr>
        </p:nvSpPr>
        <p:spPr>
          <a:xfrm>
            <a:off x="311700" y="2342475"/>
            <a:ext cx="2712300" cy="64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000"/>
              <a:t>Two weight schemes:</a:t>
            </a:r>
            <a:endParaRPr sz="2000"/>
          </a:p>
        </p:txBody>
      </p:sp>
      <p:pic>
        <p:nvPicPr>
          <p:cNvPr id="344" name="Google Shape;344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3350" y="3069000"/>
            <a:ext cx="3133942" cy="57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p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57799" y="3069000"/>
            <a:ext cx="3595284" cy="572700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p36"/>
          <p:cNvSpPr txBox="1"/>
          <p:nvPr/>
        </p:nvSpPr>
        <p:spPr>
          <a:xfrm>
            <a:off x="429975" y="2928750"/>
            <a:ext cx="3320400" cy="844800"/>
          </a:xfrm>
          <a:prstGeom prst="rect">
            <a:avLst/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3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Weighted Likelihood</a:t>
            </a:r>
            <a:endParaRPr/>
          </a:p>
        </p:txBody>
      </p:sp>
      <p:sp>
        <p:nvSpPr>
          <p:cNvPr id="352" name="Google Shape;352;p3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25</a:t>
            </a:fld>
            <a:endParaRPr/>
          </a:p>
        </p:txBody>
      </p:sp>
      <p:pic>
        <p:nvPicPr>
          <p:cNvPr id="353" name="Google Shape;353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3825" y="1357550"/>
            <a:ext cx="3545225" cy="3385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87000" y="1357550"/>
            <a:ext cx="3189535" cy="3385749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37"/>
          <p:cNvSpPr txBox="1">
            <a:spLocks noGrp="1"/>
          </p:cNvSpPr>
          <p:nvPr>
            <p:ph type="body" idx="1"/>
          </p:nvPr>
        </p:nvSpPr>
        <p:spPr>
          <a:xfrm>
            <a:off x="7084475" y="1452025"/>
            <a:ext cx="2040600" cy="187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Summed Likelihood: -90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Need context for this value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3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Likelihood Normalization</a:t>
            </a:r>
            <a:endParaRPr/>
          </a:p>
        </p:txBody>
      </p:sp>
      <p:sp>
        <p:nvSpPr>
          <p:cNvPr id="361" name="Google Shape;361;p3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130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Simulate 1000’s of random Qy vs. </a:t>
            </a:r>
            <a:r>
              <a:rPr lang="en" sz="2000">
                <a:solidFill>
                  <a:srgbClr val="FFFFFF"/>
                </a:solidFill>
              </a:rPr>
              <a:t>φ datasets</a:t>
            </a:r>
            <a:endParaRPr sz="2000">
              <a:solidFill>
                <a:srgbClr val="FFFFFF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-"/>
            </a:pPr>
            <a:r>
              <a:rPr lang="en" sz="2000">
                <a:solidFill>
                  <a:srgbClr val="FFFFFF"/>
                </a:solidFill>
              </a:rPr>
              <a:t>Cumulatively bin summed likelihood values</a:t>
            </a:r>
            <a:endParaRPr sz="2000">
              <a:solidFill>
                <a:srgbClr val="FFFFFF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-"/>
            </a:pPr>
            <a:r>
              <a:rPr lang="en" sz="2000">
                <a:solidFill>
                  <a:srgbClr val="FFFFFF"/>
                </a:solidFill>
              </a:rPr>
              <a:t>Place real data within cumulative distribution</a:t>
            </a:r>
            <a:endParaRPr sz="2000">
              <a:solidFill>
                <a:srgbClr val="FFFFFF"/>
              </a:solidFill>
            </a:endParaRPr>
          </a:p>
        </p:txBody>
      </p:sp>
      <p:sp>
        <p:nvSpPr>
          <p:cNvPr id="362" name="Google Shape;362;p3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26</a:t>
            </a:fld>
            <a:endParaRPr/>
          </a:p>
        </p:txBody>
      </p:sp>
      <p:pic>
        <p:nvPicPr>
          <p:cNvPr id="363" name="Google Shape;363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43325" y="2380250"/>
            <a:ext cx="3953862" cy="2496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Google Shape;364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1150" y="2380250"/>
            <a:ext cx="3657926" cy="2496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3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Likelihood Normalization</a:t>
            </a:r>
            <a:endParaRPr/>
          </a:p>
        </p:txBody>
      </p:sp>
      <p:sp>
        <p:nvSpPr>
          <p:cNvPr id="370" name="Google Shape;370;p3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27</a:t>
            </a:fld>
            <a:endParaRPr/>
          </a:p>
        </p:txBody>
      </p:sp>
      <p:pic>
        <p:nvPicPr>
          <p:cNvPr id="371" name="Google Shape;371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70125"/>
            <a:ext cx="5651922" cy="3820974"/>
          </a:xfrm>
          <a:prstGeom prst="rect">
            <a:avLst/>
          </a:prstGeom>
          <a:noFill/>
          <a:ln>
            <a:noFill/>
          </a:ln>
        </p:spPr>
      </p:pic>
      <p:sp>
        <p:nvSpPr>
          <p:cNvPr id="372" name="Google Shape;372;p39"/>
          <p:cNvSpPr txBox="1">
            <a:spLocks noGrp="1"/>
          </p:cNvSpPr>
          <p:nvPr>
            <p:ph type="body" idx="1"/>
          </p:nvPr>
        </p:nvSpPr>
        <p:spPr>
          <a:xfrm>
            <a:off x="5899600" y="1333450"/>
            <a:ext cx="3121500" cy="21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/>
              <a:t>Interpretation:</a:t>
            </a:r>
            <a:endParaRPr u="sng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If real data comes from PDF, 15% chance that real data has worse likelihood.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Not ideal but not unrealistic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4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Alternate Hypothesis Results</a:t>
            </a:r>
            <a:endParaRPr/>
          </a:p>
        </p:txBody>
      </p:sp>
      <p:sp>
        <p:nvSpPr>
          <p:cNvPr id="378" name="Google Shape;378;p40"/>
          <p:cNvSpPr txBox="1">
            <a:spLocks noGrp="1"/>
          </p:cNvSpPr>
          <p:nvPr>
            <p:ph type="body" idx="1"/>
          </p:nvPr>
        </p:nvSpPr>
        <p:spPr>
          <a:xfrm>
            <a:off x="6735950" y="1152475"/>
            <a:ext cx="1111800" cy="6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Results:</a:t>
            </a:r>
            <a:endParaRPr sz="20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2000"/>
          </a:p>
        </p:txBody>
      </p:sp>
      <p:sp>
        <p:nvSpPr>
          <p:cNvPr id="379" name="Google Shape;379;p4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28</a:t>
            </a:fld>
            <a:endParaRPr/>
          </a:p>
        </p:txBody>
      </p:sp>
      <p:pic>
        <p:nvPicPr>
          <p:cNvPr id="380" name="Google Shape;380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7123" y="1152475"/>
            <a:ext cx="5296699" cy="3592950"/>
          </a:xfrm>
          <a:prstGeom prst="rect">
            <a:avLst/>
          </a:prstGeom>
          <a:noFill/>
          <a:ln>
            <a:noFill/>
          </a:ln>
        </p:spPr>
      </p:pic>
      <p:sp>
        <p:nvSpPr>
          <p:cNvPr id="381" name="Google Shape;381;p40"/>
          <p:cNvSpPr txBox="1">
            <a:spLocks noGrp="1"/>
          </p:cNvSpPr>
          <p:nvPr>
            <p:ph type="body" idx="1"/>
          </p:nvPr>
        </p:nvSpPr>
        <p:spPr>
          <a:xfrm>
            <a:off x="6380300" y="3025675"/>
            <a:ext cx="1823100" cy="6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Interpretation:</a:t>
            </a:r>
            <a:endParaRPr sz="20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2000"/>
          </a:p>
        </p:txBody>
      </p:sp>
      <p:sp>
        <p:nvSpPr>
          <p:cNvPr id="382" name="Google Shape;382;p40"/>
          <p:cNvSpPr txBox="1">
            <a:spLocks noGrp="1"/>
          </p:cNvSpPr>
          <p:nvPr>
            <p:ph type="body" idx="1"/>
          </p:nvPr>
        </p:nvSpPr>
        <p:spPr>
          <a:xfrm>
            <a:off x="5761900" y="3444875"/>
            <a:ext cx="3223800" cy="136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p-value: Probability of finding observed result if null hypothesis were true 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2000"/>
          </a:p>
        </p:txBody>
      </p:sp>
      <p:pic>
        <p:nvPicPr>
          <p:cNvPr id="383" name="Google Shape;383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61901" y="1612783"/>
            <a:ext cx="3223800" cy="12370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4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Alternate Hypothesis Test Validation</a:t>
            </a:r>
            <a:endParaRPr/>
          </a:p>
        </p:txBody>
      </p:sp>
      <p:sp>
        <p:nvSpPr>
          <p:cNvPr id="389" name="Google Shape;389;p4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5632500" cy="69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000"/>
              <a:t>To ensure the analysis framework was correct:</a:t>
            </a:r>
            <a:endParaRPr sz="2000"/>
          </a:p>
        </p:txBody>
      </p:sp>
      <p:sp>
        <p:nvSpPr>
          <p:cNvPr id="390" name="Google Shape;390;p4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29</a:t>
            </a:fld>
            <a:endParaRPr/>
          </a:p>
        </p:txBody>
      </p:sp>
      <p:pic>
        <p:nvPicPr>
          <p:cNvPr id="391" name="Google Shape;391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3125" y="1671200"/>
            <a:ext cx="6358951" cy="3199350"/>
          </a:xfrm>
          <a:prstGeom prst="rect">
            <a:avLst/>
          </a:prstGeom>
          <a:noFill/>
          <a:ln>
            <a:noFill/>
          </a:ln>
        </p:spPr>
      </p:pic>
      <p:sp>
        <p:nvSpPr>
          <p:cNvPr id="392" name="Google Shape;392;p41"/>
          <p:cNvSpPr txBox="1">
            <a:spLocks noGrp="1"/>
          </p:cNvSpPr>
          <p:nvPr>
            <p:ph type="body" idx="1"/>
          </p:nvPr>
        </p:nvSpPr>
        <p:spPr>
          <a:xfrm>
            <a:off x="6393300" y="1538150"/>
            <a:ext cx="2750700" cy="319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Fake dataset</a:t>
            </a:r>
            <a:endParaRPr sz="20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Injected sinusoidal dependence</a:t>
            </a:r>
            <a:endParaRPr sz="20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Ran hypothesis test</a:t>
            </a:r>
            <a:endParaRPr sz="20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p-value: .04</a:t>
            </a:r>
            <a:endParaRPr sz="20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Can reject null hypothesis w/ 96% confidence</a:t>
            </a:r>
            <a:endParaRPr sz="20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Evidence for Dark Matter</a:t>
            </a:r>
            <a:endParaRPr/>
          </a:p>
        </p:txBody>
      </p:sp>
      <p:sp>
        <p:nvSpPr>
          <p:cNvPr id="78" name="Google Shape;78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u="sng"/>
              <a:t>Lots of Evidence</a:t>
            </a:r>
            <a:endParaRPr sz="3600" u="sng"/>
          </a:p>
          <a:p>
            <a:pPr marL="457200" lvl="0" indent="-457200" algn="just" rtl="0">
              <a:spcBef>
                <a:spcPts val="1600"/>
              </a:spcBef>
              <a:spcAft>
                <a:spcPts val="0"/>
              </a:spcAft>
              <a:buSzPts val="3600"/>
              <a:buAutoNum type="arabicPeriod"/>
            </a:pPr>
            <a:r>
              <a:rPr lang="en" sz="3600"/>
              <a:t>Galaxy Rotation Curves (1980)</a:t>
            </a:r>
            <a:endParaRPr sz="3600"/>
          </a:p>
          <a:p>
            <a:pPr marL="457200" lvl="0" indent="-457200" algn="just" rtl="0">
              <a:spcBef>
                <a:spcPts val="0"/>
              </a:spcBef>
              <a:spcAft>
                <a:spcPts val="0"/>
              </a:spcAft>
              <a:buSzPts val="3600"/>
              <a:buAutoNum type="arabicPeriod"/>
            </a:pPr>
            <a:r>
              <a:rPr lang="en" sz="3600"/>
              <a:t>Gravitational Lensing (1979)</a:t>
            </a:r>
            <a:endParaRPr sz="3600"/>
          </a:p>
          <a:p>
            <a:pPr marL="457200" lvl="0" indent="-457200" algn="just" rtl="0">
              <a:spcBef>
                <a:spcPts val="0"/>
              </a:spcBef>
              <a:spcAft>
                <a:spcPts val="0"/>
              </a:spcAft>
              <a:buSzPts val="3600"/>
              <a:buAutoNum type="arabicPeriod"/>
            </a:pPr>
            <a:r>
              <a:rPr lang="en" sz="3600"/>
              <a:t>Cosmic Microwave Background (1992)</a:t>
            </a:r>
            <a:endParaRPr sz="3600"/>
          </a:p>
        </p:txBody>
      </p:sp>
      <p:sp>
        <p:nvSpPr>
          <p:cNvPr id="79" name="Google Shape;79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4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Conclusions + Further Work</a:t>
            </a:r>
            <a:endParaRPr/>
          </a:p>
        </p:txBody>
      </p:sp>
      <p:sp>
        <p:nvSpPr>
          <p:cNvPr id="398" name="Google Shape;398;p4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en" sz="2400"/>
              <a:t>Any </a:t>
            </a:r>
            <a:r>
              <a:rPr lang="en" sz="2400">
                <a:solidFill>
                  <a:srgbClr val="FFFFFF"/>
                </a:solidFill>
              </a:rPr>
              <a:t>φ</a:t>
            </a:r>
            <a:r>
              <a:rPr lang="en" sz="2400"/>
              <a:t> dependence in S2 is below detection threshold</a:t>
            </a:r>
            <a:endParaRPr sz="240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en" sz="2400"/>
              <a:t>Must continue to characterize high Qy vals</a:t>
            </a:r>
            <a:endParaRPr sz="240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en" sz="2400"/>
              <a:t>Weighted likelihood disproportionately emphasizes low Qy vals</a:t>
            </a:r>
            <a:endParaRPr sz="240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en" sz="2400"/>
              <a:t>Look for ways to improve Monte Carlo for normalization</a:t>
            </a:r>
            <a:endParaRPr sz="240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en" sz="2400"/>
              <a:t>Continue to validate results</a:t>
            </a:r>
            <a:endParaRPr sz="2400"/>
          </a:p>
        </p:txBody>
      </p:sp>
      <p:sp>
        <p:nvSpPr>
          <p:cNvPr id="399" name="Google Shape;399;p4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30</a:t>
            </a:fld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4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Acknowledgements</a:t>
            </a:r>
            <a:endParaRPr/>
          </a:p>
        </p:txBody>
      </p:sp>
      <p:sp>
        <p:nvSpPr>
          <p:cNvPr id="405" name="Google Shape;405;p4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Rick Gaitskell</a:t>
            </a:r>
            <a:endParaRPr sz="24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400"/>
              <a:t>Casey Rhyne, Will Taylor, DQ Huang, Samuel Chan</a:t>
            </a:r>
            <a:endParaRPr sz="24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400"/>
              <a:t>Friends and Family</a:t>
            </a:r>
            <a:endParaRPr sz="24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2400"/>
          </a:p>
        </p:txBody>
      </p:sp>
      <p:sp>
        <p:nvSpPr>
          <p:cNvPr id="406" name="Google Shape;406;p4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31</a:t>
            </a:fld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4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Neutron Beam Position Verification</a:t>
            </a:r>
            <a:endParaRPr/>
          </a:p>
        </p:txBody>
      </p:sp>
      <p:sp>
        <p:nvSpPr>
          <p:cNvPr id="412" name="Google Shape;412;p4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32</a:t>
            </a:fld>
            <a:endParaRPr/>
          </a:p>
        </p:txBody>
      </p:sp>
      <p:pic>
        <p:nvPicPr>
          <p:cNvPr id="413" name="Google Shape;413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1750" y="1349300"/>
            <a:ext cx="4215826" cy="2780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4" name="Google Shape;414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46017" y="1336450"/>
            <a:ext cx="4215833" cy="2806000"/>
          </a:xfrm>
          <a:prstGeom prst="rect">
            <a:avLst/>
          </a:prstGeom>
          <a:noFill/>
          <a:ln>
            <a:noFill/>
          </a:ln>
        </p:spPr>
      </p:pic>
      <p:sp>
        <p:nvSpPr>
          <p:cNvPr id="415" name="Google Shape;415;p44"/>
          <p:cNvSpPr txBox="1"/>
          <p:nvPr/>
        </p:nvSpPr>
        <p:spPr>
          <a:xfrm>
            <a:off x="296575" y="4396225"/>
            <a:ext cx="3083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Entry: (7.1, -23.0, 16.1) cm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416" name="Google Shape;416;p44"/>
          <p:cNvSpPr txBox="1"/>
          <p:nvPr/>
        </p:nvSpPr>
        <p:spPr>
          <a:xfrm>
            <a:off x="3379675" y="4396225"/>
            <a:ext cx="3083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Exit: (2.9, 24.2, 17.0) cm</a:t>
            </a:r>
            <a:endParaRPr sz="1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4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Making the Measurement</a:t>
            </a:r>
            <a:endParaRPr/>
          </a:p>
        </p:txBody>
      </p:sp>
      <p:sp>
        <p:nvSpPr>
          <p:cNvPr id="422" name="Google Shape;422;p4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84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Can approximate LUX E-field as vertical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Define </a:t>
            </a:r>
            <a:r>
              <a:rPr lang="en">
                <a:solidFill>
                  <a:srgbClr val="FFFFFF"/>
                </a:solidFill>
              </a:rPr>
              <a:t>φ to be angle between Xe recoil track and vertical </a:t>
            </a:r>
            <a:endParaRPr/>
          </a:p>
        </p:txBody>
      </p:sp>
      <p:sp>
        <p:nvSpPr>
          <p:cNvPr id="423" name="Google Shape;423;p4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33</a:t>
            </a:fld>
            <a:endParaRPr/>
          </a:p>
        </p:txBody>
      </p:sp>
      <p:pic>
        <p:nvPicPr>
          <p:cNvPr id="424" name="Google Shape;424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9550" y="1994875"/>
            <a:ext cx="3043513" cy="2843825"/>
          </a:xfrm>
          <a:prstGeom prst="rect">
            <a:avLst/>
          </a:prstGeom>
          <a:noFill/>
          <a:ln>
            <a:noFill/>
          </a:ln>
        </p:spPr>
      </p:pic>
      <p:sp>
        <p:nvSpPr>
          <p:cNvPr id="425" name="Google Shape;425;p45"/>
          <p:cNvSpPr txBox="1"/>
          <p:nvPr/>
        </p:nvSpPr>
        <p:spPr>
          <a:xfrm>
            <a:off x="3917100" y="1891100"/>
            <a:ext cx="4915200" cy="16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Note: Xe nuclear recoil track is greatly exaggerated</a:t>
            </a:r>
            <a:endParaRPr sz="180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Variables we know: P0, P1, P2, and ϴ</a:t>
            </a:r>
            <a:r>
              <a:rPr lang="en" sz="1800" baseline="-25000">
                <a:solidFill>
                  <a:srgbClr val="FFFFFF"/>
                </a:solidFill>
              </a:rPr>
              <a:t>LAB</a:t>
            </a:r>
            <a:endParaRPr sz="1800" baseline="-2500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From Classical Mechanics:</a:t>
            </a:r>
            <a:endParaRPr sz="180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Relationship between CM and LAB angles?</a:t>
            </a:r>
            <a:endParaRPr sz="180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</a:endParaRPr>
          </a:p>
        </p:txBody>
      </p:sp>
      <p:pic>
        <p:nvPicPr>
          <p:cNvPr id="426" name="Google Shape;426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73275" y="3748725"/>
            <a:ext cx="2901100" cy="611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4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Origin of Dark Matter</a:t>
            </a:r>
            <a:endParaRPr/>
          </a:p>
        </p:txBody>
      </p:sp>
      <p:sp>
        <p:nvSpPr>
          <p:cNvPr id="432" name="Google Shape;432;p4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34</a:t>
            </a:fld>
            <a:endParaRPr/>
          </a:p>
        </p:txBody>
      </p:sp>
      <p:pic>
        <p:nvPicPr>
          <p:cNvPr id="433" name="Google Shape;433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13875" y="1835750"/>
            <a:ext cx="4075051" cy="2716701"/>
          </a:xfrm>
          <a:prstGeom prst="rect">
            <a:avLst/>
          </a:prstGeom>
          <a:noFill/>
          <a:ln>
            <a:noFill/>
          </a:ln>
        </p:spPr>
      </p:pic>
      <p:sp>
        <p:nvSpPr>
          <p:cNvPr id="434" name="Google Shape;434;p46"/>
          <p:cNvSpPr txBox="1"/>
          <p:nvPr/>
        </p:nvSpPr>
        <p:spPr>
          <a:xfrm>
            <a:off x="311700" y="1210975"/>
            <a:ext cx="6471300" cy="6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200">
                <a:solidFill>
                  <a:srgbClr val="FFFFFF"/>
                </a:solidFill>
              </a:rPr>
              <a:t>1932 - Fritz Zwicky &amp; the Coma Galaxy Cluster</a:t>
            </a:r>
            <a:r>
              <a:rPr lang="en" sz="1800">
                <a:solidFill>
                  <a:srgbClr val="FFFFFF"/>
                </a:solidFill>
              </a:rPr>
              <a:t>:</a:t>
            </a:r>
            <a:endParaRPr/>
          </a:p>
        </p:txBody>
      </p:sp>
      <p:sp>
        <p:nvSpPr>
          <p:cNvPr id="435" name="Google Shape;435;p46"/>
          <p:cNvSpPr txBox="1"/>
          <p:nvPr/>
        </p:nvSpPr>
        <p:spPr>
          <a:xfrm>
            <a:off x="179475" y="1835750"/>
            <a:ext cx="4722600" cy="193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en" sz="1800">
                <a:solidFill>
                  <a:schemeClr val="dk1"/>
                </a:solidFill>
              </a:rPr>
              <a:t>Measured velocities of galaxies and used classical mechanics to estimate total mass (M)</a:t>
            </a:r>
            <a:endParaRPr sz="180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en" sz="1800">
                <a:solidFill>
                  <a:schemeClr val="dk1"/>
                </a:solidFill>
              </a:rPr>
              <a:t>Measured total luminosity  (L)</a:t>
            </a:r>
            <a:endParaRPr sz="180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en" sz="1800">
                <a:solidFill>
                  <a:schemeClr val="dk1"/>
                </a:solidFill>
              </a:rPr>
              <a:t>Compared to known L/M ratio of stellar system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436" name="Google Shape;436;p46"/>
          <p:cNvSpPr txBox="1"/>
          <p:nvPr/>
        </p:nvSpPr>
        <p:spPr>
          <a:xfrm>
            <a:off x="179475" y="3771650"/>
            <a:ext cx="4257600" cy="128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en" sz="1800">
                <a:solidFill>
                  <a:schemeClr val="dk1"/>
                </a:solidFill>
              </a:rPr>
              <a:t>Off by a factor of 100!</a:t>
            </a:r>
            <a:endParaRPr sz="180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en" sz="1800">
                <a:solidFill>
                  <a:schemeClr val="dk1"/>
                </a:solidFill>
              </a:rPr>
              <a:t>Conclusion: non-luminous, “dark matter” must contribute to total mass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437" name="Google Shape;437;p46"/>
          <p:cNvSpPr txBox="1"/>
          <p:nvPr/>
        </p:nvSpPr>
        <p:spPr>
          <a:xfrm>
            <a:off x="179475" y="4329725"/>
            <a:ext cx="166200" cy="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4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2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Evidence for Dark Matter - Gravitational Lensing</a:t>
            </a:r>
            <a:endParaRPr/>
          </a:p>
        </p:txBody>
      </p:sp>
      <p:sp>
        <p:nvSpPr>
          <p:cNvPr id="443" name="Google Shape;443;p4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35</a:t>
            </a:fld>
            <a:endParaRPr/>
          </a:p>
        </p:txBody>
      </p:sp>
      <p:pic>
        <p:nvPicPr>
          <p:cNvPr id="444" name="Google Shape;444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56876" y="1928425"/>
            <a:ext cx="3032399" cy="2190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5" name="Google Shape;445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8550" y="1928425"/>
            <a:ext cx="3229850" cy="1995450"/>
          </a:xfrm>
          <a:prstGeom prst="rect">
            <a:avLst/>
          </a:prstGeom>
          <a:noFill/>
          <a:ln>
            <a:noFill/>
          </a:ln>
        </p:spPr>
      </p:pic>
      <p:sp>
        <p:nvSpPr>
          <p:cNvPr id="446" name="Google Shape;446;p47"/>
          <p:cNvSpPr txBox="1"/>
          <p:nvPr/>
        </p:nvSpPr>
        <p:spPr>
          <a:xfrm>
            <a:off x="167975" y="1149350"/>
            <a:ext cx="3525300" cy="8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000">
                <a:solidFill>
                  <a:srgbClr val="FFFFFF"/>
                </a:solidFill>
              </a:rPr>
              <a:t>Einstein’s Theory of General Relativity (1916):</a:t>
            </a:r>
            <a:endParaRPr sz="2000"/>
          </a:p>
        </p:txBody>
      </p:sp>
      <p:sp>
        <p:nvSpPr>
          <p:cNvPr id="447" name="Google Shape;447;p47"/>
          <p:cNvSpPr txBox="1"/>
          <p:nvPr/>
        </p:nvSpPr>
        <p:spPr>
          <a:xfrm>
            <a:off x="167975" y="4188675"/>
            <a:ext cx="3525300" cy="6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000">
                <a:solidFill>
                  <a:srgbClr val="FFFFFF"/>
                </a:solidFill>
              </a:rPr>
              <a:t>Massive objects bend the fabric of space</a:t>
            </a:r>
            <a:endParaRPr sz="2000"/>
          </a:p>
        </p:txBody>
      </p:sp>
      <p:sp>
        <p:nvSpPr>
          <p:cNvPr id="448" name="Google Shape;448;p47"/>
          <p:cNvSpPr txBox="1"/>
          <p:nvPr/>
        </p:nvSpPr>
        <p:spPr>
          <a:xfrm>
            <a:off x="4649425" y="1224275"/>
            <a:ext cx="3525300" cy="8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000">
                <a:solidFill>
                  <a:srgbClr val="FFFFFF"/>
                </a:solidFill>
              </a:rPr>
              <a:t>Light gets distorted in various ways (i.e. horseshoe ring):</a:t>
            </a:r>
            <a:endParaRPr sz="2000"/>
          </a:p>
        </p:txBody>
      </p:sp>
      <p:sp>
        <p:nvSpPr>
          <p:cNvPr id="449" name="Google Shape;449;p47"/>
          <p:cNvSpPr txBox="1"/>
          <p:nvPr/>
        </p:nvSpPr>
        <p:spPr>
          <a:xfrm>
            <a:off x="7789275" y="2580225"/>
            <a:ext cx="1352700" cy="8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000">
                <a:solidFill>
                  <a:srgbClr val="FFFFFF"/>
                </a:solidFill>
              </a:rPr>
              <a:t>Hubble Telescope (2011)</a:t>
            </a:r>
            <a:endParaRPr sz="2000">
              <a:solidFill>
                <a:srgbClr val="FFFFFF"/>
              </a:solidFill>
            </a:endParaRPr>
          </a:p>
        </p:txBody>
      </p:sp>
      <p:cxnSp>
        <p:nvCxnSpPr>
          <p:cNvPr id="450" name="Google Shape;450;p47"/>
          <p:cNvCxnSpPr/>
          <p:nvPr/>
        </p:nvCxnSpPr>
        <p:spPr>
          <a:xfrm>
            <a:off x="3775188" y="2745150"/>
            <a:ext cx="684900" cy="0"/>
          </a:xfrm>
          <a:prstGeom prst="straightConnector1">
            <a:avLst/>
          </a:prstGeom>
          <a:noFill/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451" name="Google Shape;451;p47"/>
          <p:cNvSpPr txBox="1"/>
          <p:nvPr/>
        </p:nvSpPr>
        <p:spPr>
          <a:xfrm>
            <a:off x="4136425" y="4265725"/>
            <a:ext cx="4803900" cy="7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>
                <a:solidFill>
                  <a:srgbClr val="FFFFFF"/>
                </a:solidFill>
              </a:rPr>
              <a:t>Geometry of lensing infers the existence of unseen mass</a:t>
            </a:r>
            <a:endParaRPr sz="24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4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Selecting Energy Range</a:t>
            </a:r>
            <a:endParaRPr/>
          </a:p>
        </p:txBody>
      </p:sp>
      <p:sp>
        <p:nvSpPr>
          <p:cNvPr id="457" name="Google Shape;457;p48"/>
          <p:cNvSpPr txBox="1">
            <a:spLocks noGrp="1"/>
          </p:cNvSpPr>
          <p:nvPr>
            <p:ph type="body" idx="1"/>
          </p:nvPr>
        </p:nvSpPr>
        <p:spPr>
          <a:xfrm>
            <a:off x="89350" y="1122825"/>
            <a:ext cx="5439600" cy="25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Three factors determine energy range:</a:t>
            </a:r>
            <a:endParaRPr sz="2000"/>
          </a:p>
          <a:p>
            <a:pPr marL="457200" lvl="0" indent="-355600" algn="l" rtl="0">
              <a:spcBef>
                <a:spcPts val="1600"/>
              </a:spcBef>
              <a:spcAft>
                <a:spcPts val="0"/>
              </a:spcAft>
              <a:buSzPts val="2000"/>
              <a:buAutoNum type="arabicPeriod"/>
            </a:pPr>
            <a:r>
              <a:rPr lang="en" sz="2000"/>
              <a:t>More energy = longer Xe recoil track</a:t>
            </a:r>
            <a:endParaRPr sz="20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en" sz="2000"/>
              <a:t>More neutron scatters at lower energies</a:t>
            </a:r>
            <a:endParaRPr sz="2000"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lphaLcPeriod"/>
            </a:pPr>
            <a:r>
              <a:rPr lang="en" sz="1800"/>
              <a:t>Cross section is energy dependent</a:t>
            </a:r>
            <a:endParaRPr sz="18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en" sz="2000"/>
              <a:t>Less energy = greater range of </a:t>
            </a:r>
            <a:r>
              <a:rPr lang="en">
                <a:solidFill>
                  <a:srgbClr val="FFFFFF"/>
                </a:solidFill>
              </a:rPr>
              <a:t>φ values</a:t>
            </a:r>
            <a:endParaRPr>
              <a:solidFill>
                <a:srgbClr val="FFFFFF"/>
              </a:solidFill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AutoNum type="alphaLcPeriod"/>
            </a:pPr>
            <a:r>
              <a:rPr lang="en" sz="1800">
                <a:solidFill>
                  <a:srgbClr val="FFFFFF"/>
                </a:solidFill>
              </a:rPr>
              <a:t>min φ = ϴ/2     &amp;     max φ = 𝜋 - min φ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458" name="Google Shape;458;p4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36</a:t>
            </a:fld>
            <a:endParaRPr/>
          </a:p>
        </p:txBody>
      </p:sp>
      <p:pic>
        <p:nvPicPr>
          <p:cNvPr id="459" name="Google Shape;459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35000" y="1423101"/>
            <a:ext cx="3612124" cy="2172674"/>
          </a:xfrm>
          <a:prstGeom prst="rect">
            <a:avLst/>
          </a:prstGeom>
          <a:noFill/>
          <a:ln>
            <a:noFill/>
          </a:ln>
        </p:spPr>
      </p:pic>
      <p:sp>
        <p:nvSpPr>
          <p:cNvPr id="460" name="Google Shape;460;p48"/>
          <p:cNvSpPr txBox="1"/>
          <p:nvPr/>
        </p:nvSpPr>
        <p:spPr>
          <a:xfrm>
            <a:off x="207650" y="4001150"/>
            <a:ext cx="7900500" cy="6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</a:rPr>
              <a:t>Chose 45</a:t>
            </a:r>
            <a:r>
              <a:rPr lang="en" sz="2400" baseline="30000">
                <a:solidFill>
                  <a:srgbClr val="FFFFFF"/>
                </a:solidFill>
              </a:rPr>
              <a:t>o</a:t>
            </a:r>
            <a:r>
              <a:rPr lang="en" sz="2400">
                <a:solidFill>
                  <a:srgbClr val="FFFFFF"/>
                </a:solidFill>
              </a:rPr>
              <a:t> &lt; ϴ &lt; 55</a:t>
            </a:r>
            <a:r>
              <a:rPr lang="en" sz="2400" baseline="30000">
                <a:solidFill>
                  <a:srgbClr val="FFFFFF"/>
                </a:solidFill>
              </a:rPr>
              <a:t>o</a:t>
            </a:r>
            <a:r>
              <a:rPr lang="en" sz="2400">
                <a:solidFill>
                  <a:srgbClr val="FFFFFF"/>
                </a:solidFill>
              </a:rPr>
              <a:t> → 10.76 keV &lt; Enr &lt; 15.67 keV</a:t>
            </a:r>
            <a:r>
              <a:rPr lang="en" sz="1800">
                <a:solidFill>
                  <a:srgbClr val="FFFFFF"/>
                </a:solidFill>
              </a:rPr>
              <a:t> </a:t>
            </a:r>
            <a:endParaRPr sz="200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4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S2 vs. </a:t>
            </a:r>
            <a:r>
              <a:rPr lang="en">
                <a:solidFill>
                  <a:srgbClr val="FFFFFF"/>
                </a:solidFill>
              </a:rPr>
              <a:t>φ</a:t>
            </a:r>
            <a:r>
              <a:rPr lang="en"/>
              <a:t> </a:t>
            </a:r>
            <a:endParaRPr/>
          </a:p>
        </p:txBody>
      </p:sp>
      <p:sp>
        <p:nvSpPr>
          <p:cNvPr id="466" name="Google Shape;466;p4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37</a:t>
            </a:fld>
            <a:endParaRPr/>
          </a:p>
        </p:txBody>
      </p:sp>
      <p:pic>
        <p:nvPicPr>
          <p:cNvPr id="467" name="Google Shape;467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79675"/>
            <a:ext cx="5789951" cy="3811425"/>
          </a:xfrm>
          <a:prstGeom prst="rect">
            <a:avLst/>
          </a:prstGeom>
          <a:noFill/>
          <a:ln>
            <a:noFill/>
          </a:ln>
        </p:spPr>
      </p:pic>
      <p:sp>
        <p:nvSpPr>
          <p:cNvPr id="468" name="Google Shape;468;p49"/>
          <p:cNvSpPr txBox="1">
            <a:spLocks noGrp="1"/>
          </p:cNvSpPr>
          <p:nvPr>
            <p:ph type="body" idx="1"/>
          </p:nvPr>
        </p:nvSpPr>
        <p:spPr>
          <a:xfrm>
            <a:off x="5866500" y="1179625"/>
            <a:ext cx="3351600" cy="381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S2 Units (23.77 phd/e</a:t>
            </a:r>
            <a:r>
              <a:rPr lang="en" baseline="30000"/>
              <a:t>-</a:t>
            </a:r>
            <a:r>
              <a:rPr lang="en"/>
              <a:t>)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Extr. Eff. (48% ± 4%)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126 Events shown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S2 expectation curves from NEST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Higher expected S2 means higher </a:t>
            </a:r>
            <a:r>
              <a:rPr lang="en">
                <a:solidFill>
                  <a:srgbClr val="FFFFFF"/>
                </a:solidFill>
              </a:rPr>
              <a:t>ϴ</a:t>
            </a:r>
            <a:endParaRPr>
              <a:solidFill>
                <a:srgbClr val="FFFFFF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>
                <a:solidFill>
                  <a:srgbClr val="FFFFFF"/>
                </a:solidFill>
              </a:rPr>
              <a:t>This limits events that appear at corresponding φ</a:t>
            </a:r>
            <a:endParaRPr>
              <a:solidFill>
                <a:srgbClr val="FFFFFF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>
                <a:solidFill>
                  <a:srgbClr val="FFFFFF"/>
                </a:solidFill>
              </a:rPr>
              <a:t>Cut for 30</a:t>
            </a:r>
            <a:r>
              <a:rPr lang="en" baseline="30000">
                <a:solidFill>
                  <a:srgbClr val="FFFFFF"/>
                </a:solidFill>
              </a:rPr>
              <a:t>o</a:t>
            </a:r>
            <a:r>
              <a:rPr lang="en">
                <a:solidFill>
                  <a:srgbClr val="FFFFFF"/>
                </a:solidFill>
              </a:rPr>
              <a:t> &lt; φ &lt; 150</a:t>
            </a:r>
            <a:r>
              <a:rPr lang="en" baseline="30000">
                <a:solidFill>
                  <a:srgbClr val="FFFFFF"/>
                </a:solidFill>
              </a:rPr>
              <a:t>o</a:t>
            </a:r>
            <a:r>
              <a:rPr lang="en">
                <a:solidFill>
                  <a:srgbClr val="FFFFFF"/>
                </a:solidFill>
              </a:rPr>
              <a:t>  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5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Making the Measurement</a:t>
            </a:r>
            <a:endParaRPr/>
          </a:p>
        </p:txBody>
      </p:sp>
      <p:sp>
        <p:nvSpPr>
          <p:cNvPr id="474" name="Google Shape;474;p5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5306400" cy="7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Mass of Xe &gt;&gt; Mass of neutron </a:t>
            </a:r>
            <a:endParaRPr sz="2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Therefore CM approximation is good</a:t>
            </a:r>
            <a:endParaRPr sz="2000"/>
          </a:p>
        </p:txBody>
      </p:sp>
      <p:sp>
        <p:nvSpPr>
          <p:cNvPr id="475" name="Google Shape;475;p5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38</a:t>
            </a:fld>
            <a:endParaRPr/>
          </a:p>
        </p:txBody>
      </p:sp>
      <p:pic>
        <p:nvPicPr>
          <p:cNvPr id="476" name="Google Shape;476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125" y="2040824"/>
            <a:ext cx="4292557" cy="2906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77" name="Google Shape;477;p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57225" y="2213200"/>
            <a:ext cx="3868500" cy="572700"/>
          </a:xfrm>
          <a:prstGeom prst="rect">
            <a:avLst/>
          </a:prstGeom>
          <a:noFill/>
          <a:ln>
            <a:noFill/>
          </a:ln>
        </p:spPr>
      </p:pic>
      <p:sp>
        <p:nvSpPr>
          <p:cNvPr id="478" name="Google Shape;478;p50"/>
          <p:cNvSpPr txBox="1">
            <a:spLocks noGrp="1"/>
          </p:cNvSpPr>
          <p:nvPr>
            <p:ph type="body" idx="1"/>
          </p:nvPr>
        </p:nvSpPr>
        <p:spPr>
          <a:xfrm>
            <a:off x="4757225" y="3347775"/>
            <a:ext cx="3948300" cy="7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Max 0.76% difference for angle range of interest </a:t>
            </a:r>
            <a:endParaRPr sz="200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5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Hypothesis Testing</a:t>
            </a:r>
            <a:endParaRPr/>
          </a:p>
        </p:txBody>
      </p:sp>
      <p:sp>
        <p:nvSpPr>
          <p:cNvPr id="484" name="Google Shape;484;p5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320100" cy="390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Expect difference btwn 30</a:t>
            </a:r>
            <a:r>
              <a:rPr lang="en" sz="2000" baseline="30000"/>
              <a:t>o</a:t>
            </a:r>
            <a:r>
              <a:rPr lang="en" sz="2000"/>
              <a:t>,150</a:t>
            </a:r>
            <a:r>
              <a:rPr lang="en" sz="2000" baseline="30000"/>
              <a:t>o</a:t>
            </a:r>
            <a:r>
              <a:rPr lang="en" sz="2000"/>
              <a:t> </a:t>
            </a:r>
            <a:r>
              <a:rPr lang="en" sz="2000">
                <a:solidFill>
                  <a:srgbClr val="FFFFFF"/>
                </a:solidFill>
              </a:rPr>
              <a:t>φ  and 90</a:t>
            </a:r>
            <a:r>
              <a:rPr lang="en" sz="2000" baseline="30000">
                <a:solidFill>
                  <a:srgbClr val="FFFFFF"/>
                </a:solidFill>
              </a:rPr>
              <a:t>o</a:t>
            </a:r>
            <a:r>
              <a:rPr lang="en" sz="2000">
                <a:solidFill>
                  <a:srgbClr val="FFFFFF"/>
                </a:solidFill>
              </a:rPr>
              <a:t> φ</a:t>
            </a:r>
            <a:endParaRPr sz="200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FFFFFF"/>
                </a:solidFill>
              </a:rPr>
              <a:t>Tested the following functions:</a:t>
            </a:r>
            <a:endParaRPr sz="2000">
              <a:solidFill>
                <a:srgbClr val="FFFFFF"/>
              </a:solidFill>
            </a:endParaRPr>
          </a:p>
          <a:p>
            <a:pPr marL="457200" lvl="0" indent="-355600" algn="l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2000"/>
              <a:buChar char="-"/>
            </a:pPr>
            <a:r>
              <a:rPr lang="en" sz="2000">
                <a:solidFill>
                  <a:srgbClr val="FFFFFF"/>
                </a:solidFill>
              </a:rPr>
              <a:t>Asin(φ)</a:t>
            </a:r>
            <a:endParaRPr sz="2000">
              <a:solidFill>
                <a:srgbClr val="FFFFFF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-"/>
            </a:pPr>
            <a:r>
              <a:rPr lang="en" sz="2000">
                <a:solidFill>
                  <a:srgbClr val="FFFFFF"/>
                </a:solidFill>
              </a:rPr>
              <a:t>Acos(φ)</a:t>
            </a:r>
            <a:endParaRPr sz="2000">
              <a:solidFill>
                <a:srgbClr val="FFFFFF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-"/>
            </a:pPr>
            <a:r>
              <a:rPr lang="en" sz="2000">
                <a:solidFill>
                  <a:srgbClr val="FFFFFF"/>
                </a:solidFill>
              </a:rPr>
              <a:t>Acos(2φ)</a:t>
            </a:r>
            <a:endParaRPr sz="200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2000">
                <a:solidFill>
                  <a:srgbClr val="FFFFFF"/>
                </a:solidFill>
              </a:rPr>
              <a:t>Let parameter, A, vary</a:t>
            </a:r>
            <a:endParaRPr sz="2000">
              <a:solidFill>
                <a:srgbClr val="FFFFFF"/>
              </a:solidFill>
            </a:endParaRPr>
          </a:p>
        </p:txBody>
      </p:sp>
      <p:sp>
        <p:nvSpPr>
          <p:cNvPr id="485" name="Google Shape;485;p5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39</a:t>
            </a:fld>
            <a:endParaRPr/>
          </a:p>
        </p:txBody>
      </p:sp>
      <p:pic>
        <p:nvPicPr>
          <p:cNvPr id="486" name="Google Shape;486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88525" y="1287475"/>
            <a:ext cx="5183927" cy="3596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6"/>
          <p:cNvSpPr txBox="1">
            <a:spLocks noGrp="1"/>
          </p:cNvSpPr>
          <p:nvPr>
            <p:ph type="title"/>
          </p:nvPr>
        </p:nvSpPr>
        <p:spPr>
          <a:xfrm>
            <a:off x="57900" y="445025"/>
            <a:ext cx="8520600" cy="62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Evidence for Dark Matter - Galaxy Rotation Curves</a:t>
            </a:r>
            <a:endParaRPr/>
          </a:p>
        </p:txBody>
      </p:sp>
      <p:sp>
        <p:nvSpPr>
          <p:cNvPr id="85" name="Google Shape;85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86" name="Google Shape;86;p16"/>
          <p:cNvSpPr txBox="1"/>
          <p:nvPr/>
        </p:nvSpPr>
        <p:spPr>
          <a:xfrm>
            <a:off x="134300" y="1187525"/>
            <a:ext cx="6137400" cy="8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>
                <a:solidFill>
                  <a:srgbClr val="FFFFFF"/>
                </a:solidFill>
              </a:rPr>
              <a:t>Vera Rubin measured velocity curves of 21 edge-on spiral galaxies...</a:t>
            </a:r>
            <a:endParaRPr sz="2400"/>
          </a:p>
        </p:txBody>
      </p:sp>
      <p:pic>
        <p:nvPicPr>
          <p:cNvPr id="87" name="Google Shape;8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22325" y="1948425"/>
            <a:ext cx="4854711" cy="2548737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6"/>
          <p:cNvSpPr txBox="1"/>
          <p:nvPr/>
        </p:nvSpPr>
        <p:spPr>
          <a:xfrm>
            <a:off x="189225" y="2179575"/>
            <a:ext cx="3007200" cy="62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From Classical Mechanics: </a:t>
            </a:r>
            <a:endParaRPr sz="1800"/>
          </a:p>
        </p:txBody>
      </p:sp>
      <p:pic>
        <p:nvPicPr>
          <p:cNvPr id="89" name="Google Shape;89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4300" y="2741825"/>
            <a:ext cx="1781931" cy="62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28875" y="2741825"/>
            <a:ext cx="1204407" cy="629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1" name="Google Shape;91;p16"/>
          <p:cNvCxnSpPr/>
          <p:nvPr/>
        </p:nvCxnSpPr>
        <p:spPr>
          <a:xfrm>
            <a:off x="417525" y="3940375"/>
            <a:ext cx="684900" cy="0"/>
          </a:xfrm>
          <a:prstGeom prst="straightConnector1">
            <a:avLst/>
          </a:prstGeom>
          <a:noFill/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92" name="Google Shape;92;p16"/>
          <p:cNvSpPr txBox="1"/>
          <p:nvPr/>
        </p:nvSpPr>
        <p:spPr>
          <a:xfrm>
            <a:off x="1410250" y="3495025"/>
            <a:ext cx="1692600" cy="890700"/>
          </a:xfrm>
          <a:prstGeom prst="rect">
            <a:avLst/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3" name="Google Shape;93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25375" y="3594475"/>
            <a:ext cx="1388975" cy="68667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94" name="Google Shape;94;p16"/>
          <p:cNvSpPr txBox="1"/>
          <p:nvPr/>
        </p:nvSpPr>
        <p:spPr>
          <a:xfrm>
            <a:off x="104825" y="4509525"/>
            <a:ext cx="7939500" cy="62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>
                <a:solidFill>
                  <a:srgbClr val="FFFFFF"/>
                </a:solidFill>
              </a:rPr>
              <a:t>Constant curve points to an unseen mass profile</a:t>
            </a:r>
            <a:endParaRPr sz="24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2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Evidence for Dark Matter - CMB</a:t>
            </a:r>
            <a:endParaRPr/>
          </a:p>
        </p:txBody>
      </p:sp>
      <p:sp>
        <p:nvSpPr>
          <p:cNvPr id="100" name="Google Shape;100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101" name="Google Shape;101;p17"/>
          <p:cNvSpPr txBox="1"/>
          <p:nvPr/>
        </p:nvSpPr>
        <p:spPr>
          <a:xfrm>
            <a:off x="167975" y="1149350"/>
            <a:ext cx="5391900" cy="8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000">
                <a:solidFill>
                  <a:srgbClr val="FFFFFF"/>
                </a:solidFill>
              </a:rPr>
              <a:t>Cosmic Microwave Background (CMB) is the earliest visible light in the universe:</a:t>
            </a:r>
            <a:endParaRPr sz="2000"/>
          </a:p>
        </p:txBody>
      </p:sp>
      <p:pic>
        <p:nvPicPr>
          <p:cNvPr id="102" name="Google Shape;10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7975" y="1892800"/>
            <a:ext cx="5254723" cy="2412499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7"/>
          <p:cNvSpPr txBox="1"/>
          <p:nvPr/>
        </p:nvSpPr>
        <p:spPr>
          <a:xfrm>
            <a:off x="0" y="3955488"/>
            <a:ext cx="2994900" cy="45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 dirty="0"/>
              <a:t>Planck Collaboration (2013)</a:t>
            </a:r>
            <a:endParaRPr dirty="0"/>
          </a:p>
        </p:txBody>
      </p:sp>
      <p:sp>
        <p:nvSpPr>
          <p:cNvPr id="104" name="Google Shape;104;p17"/>
          <p:cNvSpPr/>
          <p:nvPr/>
        </p:nvSpPr>
        <p:spPr>
          <a:xfrm>
            <a:off x="4754200" y="2022275"/>
            <a:ext cx="174600" cy="188100"/>
          </a:xfrm>
          <a:prstGeom prst="rect">
            <a:avLst/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7"/>
          <p:cNvSpPr/>
          <p:nvPr/>
        </p:nvSpPr>
        <p:spPr>
          <a:xfrm>
            <a:off x="4754200" y="2268700"/>
            <a:ext cx="174600" cy="188100"/>
          </a:xfrm>
          <a:prstGeom prst="rect">
            <a:avLst/>
          </a:prstGeom>
          <a:solidFill>
            <a:srgbClr val="00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7"/>
          <p:cNvSpPr txBox="1"/>
          <p:nvPr/>
        </p:nvSpPr>
        <p:spPr>
          <a:xfrm>
            <a:off x="4928800" y="2110775"/>
            <a:ext cx="548700" cy="26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Hot</a:t>
            </a:r>
            <a:endParaRPr/>
          </a:p>
        </p:txBody>
      </p:sp>
      <p:sp>
        <p:nvSpPr>
          <p:cNvPr id="107" name="Google Shape;107;p17"/>
          <p:cNvSpPr txBox="1"/>
          <p:nvPr/>
        </p:nvSpPr>
        <p:spPr>
          <a:xfrm>
            <a:off x="4928800" y="2378675"/>
            <a:ext cx="548700" cy="18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Cold</a:t>
            </a:r>
            <a:endParaRPr/>
          </a:p>
        </p:txBody>
      </p:sp>
      <p:sp>
        <p:nvSpPr>
          <p:cNvPr id="108" name="Google Shape;108;p17"/>
          <p:cNvSpPr txBox="1"/>
          <p:nvPr/>
        </p:nvSpPr>
        <p:spPr>
          <a:xfrm>
            <a:off x="5559875" y="1323600"/>
            <a:ext cx="34614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After ~300,000 years, universe expanded to where photons could travel unimpeded</a:t>
            </a:r>
            <a:endParaRPr sz="180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Photons coming from overdense regions lost energy, leading to cold spots</a:t>
            </a:r>
            <a:endParaRPr sz="180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Reveals vital info about the distribution of matter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109" name="Google Shape;109;p17"/>
          <p:cNvSpPr txBox="1"/>
          <p:nvPr/>
        </p:nvSpPr>
        <p:spPr>
          <a:xfrm>
            <a:off x="212550" y="4498175"/>
            <a:ext cx="8718900" cy="62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>
                <a:solidFill>
                  <a:srgbClr val="FFFFFF"/>
                </a:solidFill>
              </a:rPr>
              <a:t>CMB temperature anisotropies show non-luminous matter is central to explaining large-scale structure evolution</a:t>
            </a:r>
            <a:endParaRPr sz="2400" b="1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2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Why Does it </a:t>
            </a:r>
            <a:r>
              <a:rPr lang="en" i="1"/>
              <a:t>Matter?</a:t>
            </a:r>
            <a:endParaRPr i="1"/>
          </a:p>
        </p:txBody>
      </p:sp>
      <p:sp>
        <p:nvSpPr>
          <p:cNvPr id="115" name="Google Shape;115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116" name="Google Shape;116;p18"/>
          <p:cNvSpPr txBox="1"/>
          <p:nvPr/>
        </p:nvSpPr>
        <p:spPr>
          <a:xfrm>
            <a:off x="320375" y="1301750"/>
            <a:ext cx="5391900" cy="8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000">
                <a:solidFill>
                  <a:srgbClr val="FFFFFF"/>
                </a:solidFill>
              </a:rPr>
              <a:t>From 2013 Planck CMB Measurements:</a:t>
            </a:r>
            <a:endParaRPr sz="2000"/>
          </a:p>
        </p:txBody>
      </p:sp>
      <p:pic>
        <p:nvPicPr>
          <p:cNvPr id="117" name="Google Shape;11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9800" y="1870600"/>
            <a:ext cx="4809849" cy="3072424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8"/>
          <p:cNvSpPr txBox="1"/>
          <p:nvPr/>
        </p:nvSpPr>
        <p:spPr>
          <a:xfrm>
            <a:off x="5219700" y="1414500"/>
            <a:ext cx="3612600" cy="22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Baryonic Matter - everything built from protons and neutrons i.e. galaxies, stars, people</a:t>
            </a:r>
            <a:endParaRPr sz="180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Dark Energy - unknown force that causes the accelerated expansion of the universe</a:t>
            </a:r>
            <a:endParaRPr sz="180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1800">
              <a:solidFill>
                <a:srgbClr val="FFFFFF"/>
              </a:solidFill>
            </a:endParaRPr>
          </a:p>
        </p:txBody>
      </p:sp>
      <p:sp>
        <p:nvSpPr>
          <p:cNvPr id="119" name="Google Shape;119;p18"/>
          <p:cNvSpPr txBox="1"/>
          <p:nvPr/>
        </p:nvSpPr>
        <p:spPr>
          <a:xfrm>
            <a:off x="5219700" y="3674100"/>
            <a:ext cx="3461400" cy="129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Dark matter - comprises 84% of material in the universe. Physicists are on a quest to figure out what it is!</a:t>
            </a:r>
            <a:endParaRPr sz="180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it?</a:t>
            </a:r>
            <a:endParaRPr/>
          </a:p>
        </p:txBody>
      </p:sp>
      <p:sp>
        <p:nvSpPr>
          <p:cNvPr id="125" name="Google Shape;125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126" name="Google Shape;126;p19"/>
          <p:cNvSpPr txBox="1"/>
          <p:nvPr/>
        </p:nvSpPr>
        <p:spPr>
          <a:xfrm>
            <a:off x="237375" y="1093900"/>
            <a:ext cx="3746100" cy="6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</a:rPr>
              <a:t>Dark Matter Candidates:</a:t>
            </a:r>
            <a:endParaRPr/>
          </a:p>
        </p:txBody>
      </p:sp>
      <p:sp>
        <p:nvSpPr>
          <p:cNvPr id="127" name="Google Shape;127;p19"/>
          <p:cNvSpPr txBox="1"/>
          <p:nvPr/>
        </p:nvSpPr>
        <p:spPr>
          <a:xfrm>
            <a:off x="168000" y="1539850"/>
            <a:ext cx="8978700" cy="139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en" sz="1800" u="sng">
                <a:solidFill>
                  <a:schemeClr val="dk1"/>
                </a:solidFill>
              </a:rPr>
              <a:t>MAssive Compact Halo Objects (MACHO’s):</a:t>
            </a:r>
            <a:endParaRPr sz="1800" u="sng">
              <a:solidFill>
                <a:schemeClr val="dk1"/>
              </a:solidFill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lphaLcPeriod"/>
            </a:pPr>
            <a:r>
              <a:rPr lang="en" sz="1800">
                <a:solidFill>
                  <a:schemeClr val="dk1"/>
                </a:solidFill>
              </a:rPr>
              <a:t>Baryonic material that is hard to detect (i.e. black holes or neutron stars)</a:t>
            </a:r>
            <a:endParaRPr sz="1800">
              <a:solidFill>
                <a:schemeClr val="dk1"/>
              </a:solidFill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lphaLcPeriod"/>
            </a:pPr>
            <a:r>
              <a:rPr lang="en" sz="1800">
                <a:solidFill>
                  <a:schemeClr val="dk1"/>
                </a:solidFill>
              </a:rPr>
              <a:t>CMB suggests non-baryonic dark matter</a:t>
            </a:r>
            <a:endParaRPr sz="1800">
              <a:solidFill>
                <a:schemeClr val="dk1"/>
              </a:solidFill>
            </a:endParaRPr>
          </a:p>
          <a:p>
            <a:pPr marL="91440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lphaLcPeriod"/>
            </a:pPr>
            <a:r>
              <a:rPr lang="en" sz="1800">
                <a:solidFill>
                  <a:schemeClr val="dk1"/>
                </a:solidFill>
              </a:rPr>
              <a:t>Should have seen more of these objects with modern observational methods</a:t>
            </a:r>
            <a:endParaRPr/>
          </a:p>
        </p:txBody>
      </p:sp>
      <p:sp>
        <p:nvSpPr>
          <p:cNvPr id="128" name="Google Shape;128;p19"/>
          <p:cNvSpPr txBox="1"/>
          <p:nvPr/>
        </p:nvSpPr>
        <p:spPr>
          <a:xfrm>
            <a:off x="168000" y="2862925"/>
            <a:ext cx="8664300" cy="10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 startAt="2"/>
            </a:pPr>
            <a:r>
              <a:rPr lang="en" sz="1800" u="sng">
                <a:solidFill>
                  <a:schemeClr val="dk1"/>
                </a:solidFill>
              </a:rPr>
              <a:t>Theoretical Extensions of Particle Physics</a:t>
            </a:r>
            <a:endParaRPr sz="1800" u="sng">
              <a:solidFill>
                <a:schemeClr val="dk1"/>
              </a:solidFill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lphaLcPeriod"/>
            </a:pPr>
            <a:r>
              <a:rPr lang="en" sz="1800">
                <a:solidFill>
                  <a:schemeClr val="dk1"/>
                </a:solidFill>
              </a:rPr>
              <a:t>Axion - solves Charge-Parity problem in quantum chromodynamics</a:t>
            </a:r>
            <a:endParaRPr sz="1800">
              <a:solidFill>
                <a:schemeClr val="dk1"/>
              </a:solidFill>
            </a:endParaRPr>
          </a:p>
          <a:p>
            <a:pPr marL="91440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lphaLcPeriod"/>
            </a:pPr>
            <a:r>
              <a:rPr lang="en" sz="1800">
                <a:solidFill>
                  <a:schemeClr val="dk1"/>
                </a:solidFill>
              </a:rPr>
              <a:t>Sterile Neutrino - explanation for left-handed only chirality of neutrinos</a:t>
            </a:r>
            <a:endParaRPr/>
          </a:p>
        </p:txBody>
      </p:sp>
      <p:sp>
        <p:nvSpPr>
          <p:cNvPr id="129" name="Google Shape;129;p19"/>
          <p:cNvSpPr txBox="1"/>
          <p:nvPr/>
        </p:nvSpPr>
        <p:spPr>
          <a:xfrm>
            <a:off x="133800" y="3948125"/>
            <a:ext cx="8520600" cy="1040700"/>
          </a:xfrm>
          <a:prstGeom prst="rect">
            <a:avLst/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19"/>
          <p:cNvSpPr txBox="1"/>
          <p:nvPr/>
        </p:nvSpPr>
        <p:spPr>
          <a:xfrm>
            <a:off x="168000" y="3903625"/>
            <a:ext cx="8664300" cy="9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 startAt="3"/>
            </a:pPr>
            <a:r>
              <a:rPr lang="en" sz="1800" u="sng">
                <a:solidFill>
                  <a:schemeClr val="dk1"/>
                </a:solidFill>
              </a:rPr>
              <a:t>Weakly Interacting Massive Particles (WIMP’s):</a:t>
            </a:r>
            <a:endParaRPr sz="1800" u="sng">
              <a:solidFill>
                <a:schemeClr val="dk1"/>
              </a:solidFill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lphaLcPeriod"/>
            </a:pPr>
            <a:r>
              <a:rPr lang="en" sz="1800">
                <a:solidFill>
                  <a:schemeClr val="dk1"/>
                </a:solidFill>
              </a:rPr>
              <a:t>Exotic particles that interact only via gravity and possibly the weak force.</a:t>
            </a:r>
            <a:endParaRPr sz="1800">
              <a:solidFill>
                <a:schemeClr val="dk1"/>
              </a:solidFill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lphaLcPeriod"/>
            </a:pPr>
            <a:r>
              <a:rPr lang="en" sz="1800">
                <a:solidFill>
                  <a:schemeClr val="dk1"/>
                </a:solidFill>
              </a:rPr>
              <a:t>Masses range from ~ 1 to 1000 GeV/c</a:t>
            </a:r>
            <a:r>
              <a:rPr lang="en" sz="1800" baseline="30000">
                <a:solidFill>
                  <a:schemeClr val="dk1"/>
                </a:solidFill>
              </a:rPr>
              <a:t>2</a:t>
            </a:r>
            <a:r>
              <a:rPr lang="en" sz="1800" baseline="-25000">
                <a:solidFill>
                  <a:schemeClr val="dk1"/>
                </a:solidFill>
              </a:rPr>
              <a:t> </a:t>
            </a:r>
            <a:r>
              <a:rPr lang="en" sz="1800">
                <a:solidFill>
                  <a:schemeClr val="dk1"/>
                </a:solidFill>
              </a:rPr>
              <a:t>depending on the model 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Motivation for WIMP’s </a:t>
            </a:r>
            <a:endParaRPr/>
          </a:p>
        </p:txBody>
      </p:sp>
      <p:sp>
        <p:nvSpPr>
          <p:cNvPr id="136" name="Google Shape;136;p20"/>
          <p:cNvSpPr txBox="1">
            <a:spLocks noGrp="1"/>
          </p:cNvSpPr>
          <p:nvPr>
            <p:ph type="body" idx="1"/>
          </p:nvPr>
        </p:nvSpPr>
        <p:spPr>
          <a:xfrm>
            <a:off x="194425" y="1228450"/>
            <a:ext cx="8709300" cy="208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The Big Bang and “The WIMP Miracle”:</a:t>
            </a:r>
            <a:endParaRPr sz="2400"/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The early universe was extremely hot and dense (~10,000,000,000,000 </a:t>
            </a:r>
            <a:r>
              <a:rPr lang="en" baseline="30000"/>
              <a:t>o</a:t>
            </a:r>
            <a:r>
              <a:rPr lang="en"/>
              <a:t>C)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Matter and antimatter annihilate according to their </a:t>
            </a:r>
            <a:r>
              <a:rPr lang="en" u="sng"/>
              <a:t>cross section </a:t>
            </a:r>
            <a:endParaRPr u="sng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Cross section: probability two particles will collide and react in a certain way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Universe expands and the density decreases until annihilation stops</a:t>
            </a:r>
            <a:endParaRPr/>
          </a:p>
        </p:txBody>
      </p:sp>
      <p:sp>
        <p:nvSpPr>
          <p:cNvPr id="137" name="Google Shape;137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138" name="Google Shape;138;p20"/>
          <p:cNvSpPr txBox="1"/>
          <p:nvPr/>
        </p:nvSpPr>
        <p:spPr>
          <a:xfrm>
            <a:off x="194425" y="3369225"/>
            <a:ext cx="7641000" cy="14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en" sz="1800" u="sng" dirty="0">
                <a:solidFill>
                  <a:schemeClr val="dk1"/>
                </a:solidFill>
              </a:rPr>
              <a:t>Idea:</a:t>
            </a:r>
            <a:r>
              <a:rPr lang="en" sz="1800" dirty="0">
                <a:solidFill>
                  <a:schemeClr val="dk1"/>
                </a:solidFill>
              </a:rPr>
              <a:t> dark matter is a particle that self-annihilates w/ cross section similar to weak force interaction*</a:t>
            </a:r>
            <a:endParaRPr sz="1800" dirty="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en" sz="1800" u="sng" dirty="0">
                <a:solidFill>
                  <a:schemeClr val="dk1"/>
                </a:solidFill>
              </a:rPr>
              <a:t>Result:</a:t>
            </a:r>
            <a:r>
              <a:rPr lang="en" sz="1800" dirty="0">
                <a:solidFill>
                  <a:schemeClr val="dk1"/>
                </a:solidFill>
              </a:rPr>
              <a:t> the density at which dark matter stops annihilating is consistent with the density of dark matter we measure today!</a:t>
            </a:r>
            <a:endParaRPr sz="1800" dirty="0">
              <a:solidFill>
                <a:schemeClr val="dk1"/>
              </a:solidFill>
            </a:endParaRPr>
          </a:p>
        </p:txBody>
      </p:sp>
      <p:pic>
        <p:nvPicPr>
          <p:cNvPr id="139" name="Google Shape;13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61675" y="2918025"/>
            <a:ext cx="1142050" cy="1142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1"/>
          <p:cNvSpPr txBox="1"/>
          <p:nvPr/>
        </p:nvSpPr>
        <p:spPr>
          <a:xfrm>
            <a:off x="222975" y="3650775"/>
            <a:ext cx="8609400" cy="1159500"/>
          </a:xfrm>
          <a:prstGeom prst="rect">
            <a:avLst/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Searching for Dark Matter</a:t>
            </a:r>
            <a:endParaRPr/>
          </a:p>
        </p:txBody>
      </p:sp>
      <p:sp>
        <p:nvSpPr>
          <p:cNvPr id="146" name="Google Shape;146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Three Methods of Detecting Dark Matter:</a:t>
            </a:r>
            <a:endParaRPr sz="2400"/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" sz="2400"/>
              <a:t>Particle Collisions</a:t>
            </a:r>
            <a:endParaRPr sz="2400"/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AutoNum type="alphaLcPeriod"/>
            </a:pPr>
            <a:r>
              <a:rPr lang="en" sz="1800"/>
              <a:t>Collide subatomic particles to create theoretical particles with dark matter characteristics</a:t>
            </a:r>
            <a:endParaRPr sz="180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" sz="2400"/>
              <a:t>Indirect Detection</a:t>
            </a:r>
            <a:endParaRPr sz="2400"/>
          </a:p>
          <a:p>
            <a:pPr marL="91440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AutoNum type="alphaLcPeriod"/>
            </a:pPr>
            <a:r>
              <a:rPr lang="en" sz="1800"/>
              <a:t>Look for byproducts of dark matter annihilation (gamma rays)</a:t>
            </a:r>
            <a:endParaRPr sz="180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" sz="2400"/>
              <a:t>Direct Detection</a:t>
            </a:r>
            <a:endParaRPr sz="2400"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lphaLcPeriod"/>
            </a:pPr>
            <a:r>
              <a:rPr lang="en" sz="1800"/>
              <a:t>Observe the byproducts of a collision between a dark matter particle and some sort of target media - Large Underground Xenon (LUX) experiment.</a:t>
            </a:r>
            <a:endParaRPr sz="1800"/>
          </a:p>
        </p:txBody>
      </p:sp>
      <p:sp>
        <p:nvSpPr>
          <p:cNvPr id="147" name="Google Shape;147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enior Thesis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2051</Words>
  <Application>Microsoft Macintosh PowerPoint</Application>
  <PresentationFormat>On-screen Show (16:9)</PresentationFormat>
  <Paragraphs>336</Paragraphs>
  <Slides>39</Slides>
  <Notes>39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1" baseType="lpstr">
      <vt:lpstr>Arial</vt:lpstr>
      <vt:lpstr>Senior Thesis</vt:lpstr>
      <vt:lpstr>Dark Matter Directionality: Effect of Nuclear Recoil Direction Relative to Applied Electric Field on Ionization Yield in the LUX Detector</vt:lpstr>
      <vt:lpstr>Presentation Outline</vt:lpstr>
      <vt:lpstr>Evidence for Dark Matter</vt:lpstr>
      <vt:lpstr>Evidence for Dark Matter - Galaxy Rotation Curves</vt:lpstr>
      <vt:lpstr>Evidence for Dark Matter - CMB</vt:lpstr>
      <vt:lpstr>Why Does it Matter?</vt:lpstr>
      <vt:lpstr>What is it?</vt:lpstr>
      <vt:lpstr>Motivation for WIMP’s </vt:lpstr>
      <vt:lpstr>Searching for Dark Matter</vt:lpstr>
      <vt:lpstr>LUX Experiment</vt:lpstr>
      <vt:lpstr>Signal Generation</vt:lpstr>
      <vt:lpstr>Background Discrimination</vt:lpstr>
      <vt:lpstr>Dark Matter Directionality</vt:lpstr>
      <vt:lpstr>Dark Matter Directionality</vt:lpstr>
      <vt:lpstr>Dark Matter Directionality</vt:lpstr>
      <vt:lpstr>Directional Resolution in LUX</vt:lpstr>
      <vt:lpstr>Nuclear Recoil Data</vt:lpstr>
      <vt:lpstr>Nuclear Recoil Analysis</vt:lpstr>
      <vt:lpstr>Making the Measurement</vt:lpstr>
      <vt:lpstr>Qy vs. φ</vt:lpstr>
      <vt:lpstr>Outlier Characterization</vt:lpstr>
      <vt:lpstr>Likelihood Analysis</vt:lpstr>
      <vt:lpstr>Maximum Likelihood Estimation</vt:lpstr>
      <vt:lpstr>Weighted Likelihood</vt:lpstr>
      <vt:lpstr>Weighted Likelihood</vt:lpstr>
      <vt:lpstr>Likelihood Normalization</vt:lpstr>
      <vt:lpstr>Likelihood Normalization</vt:lpstr>
      <vt:lpstr>Alternate Hypothesis Results</vt:lpstr>
      <vt:lpstr>Alternate Hypothesis Test Validation</vt:lpstr>
      <vt:lpstr>Conclusions + Further Work</vt:lpstr>
      <vt:lpstr>Acknowledgements</vt:lpstr>
      <vt:lpstr>Neutron Beam Position Verification</vt:lpstr>
      <vt:lpstr>Making the Measurement</vt:lpstr>
      <vt:lpstr>Origin of Dark Matter</vt:lpstr>
      <vt:lpstr>Evidence for Dark Matter - Gravitational Lensing</vt:lpstr>
      <vt:lpstr>Selecting Energy Range</vt:lpstr>
      <vt:lpstr>S2 vs. φ </vt:lpstr>
      <vt:lpstr>Making the Measurement</vt:lpstr>
      <vt:lpstr>Hypothesis Testing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Dark Matter Directionality: Effect of Nuclear Recoil Direction Relative to Applied Electric Field on Ionization Yield in the LUX Detector</dc:title>
  <cp:lastModifiedBy>Stern, Nicholas Zachary</cp:lastModifiedBy>
  <cp:revision>3</cp:revision>
  <dcterms:modified xsi:type="dcterms:W3CDTF">2019-01-13T11:16:52Z</dcterms:modified>
</cp:coreProperties>
</file>