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g" ContentType="video/mpeg"/>
  <Default Extension="mp4" ContentType="video/mp4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09" r:id="rId1"/>
  </p:sldMasterIdLst>
  <p:notesMasterIdLst>
    <p:notesMasterId r:id="rId16"/>
  </p:notesMasterIdLst>
  <p:handoutMasterIdLst>
    <p:handoutMasterId r:id="rId17"/>
  </p:handoutMasterIdLst>
  <p:sldIdLst>
    <p:sldId id="493" r:id="rId2"/>
    <p:sldId id="545" r:id="rId3"/>
    <p:sldId id="546" r:id="rId4"/>
    <p:sldId id="547" r:id="rId5"/>
    <p:sldId id="556" r:id="rId6"/>
    <p:sldId id="548" r:id="rId7"/>
    <p:sldId id="549" r:id="rId8"/>
    <p:sldId id="557" r:id="rId9"/>
    <p:sldId id="553" r:id="rId10"/>
    <p:sldId id="561" r:id="rId11"/>
    <p:sldId id="550" r:id="rId12"/>
    <p:sldId id="551" r:id="rId13"/>
    <p:sldId id="552" r:id="rId14"/>
    <p:sldId id="559" r:id="rId15"/>
  </p:sldIdLst>
  <p:sldSz cx="9144000" cy="6858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B797063-4C54-FD4A-B412-714E48399A0F}">
          <p14:sldIdLst>
            <p14:sldId id="493"/>
            <p14:sldId id="545"/>
            <p14:sldId id="546"/>
            <p14:sldId id="547"/>
            <p14:sldId id="556"/>
            <p14:sldId id="548"/>
            <p14:sldId id="549"/>
            <p14:sldId id="557"/>
            <p14:sldId id="553"/>
            <p14:sldId id="561"/>
            <p14:sldId id="550"/>
            <p14:sldId id="551"/>
            <p14:sldId id="552"/>
          </p14:sldIdLst>
        </p14:section>
        <p14:section name="Extra Slides" id="{D193BC50-FFD4-E144-8165-124D66D4604C}">
          <p14:sldIdLst>
            <p14:sldId id="5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905">
          <p15:clr>
            <a:srgbClr val="A4A3A4"/>
          </p15:clr>
        </p15:guide>
        <p15:guide id="2" orient="horz" pos="4002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errmann, Cynthia A.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A8464"/>
    <a:srgbClr val="D68F10"/>
    <a:srgbClr val="F1B13D"/>
    <a:srgbClr val="0DB78A"/>
    <a:srgbClr val="00FA00"/>
    <a:srgbClr val="FFC129"/>
    <a:srgbClr val="DD7A79"/>
    <a:srgbClr val="0F4F97"/>
    <a:srgbClr val="F6CE86"/>
    <a:srgbClr val="AEF8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0" autoAdjust="0"/>
    <p:restoredTop sz="95868" autoAdjust="0"/>
  </p:normalViewPr>
  <p:slideViewPr>
    <p:cSldViewPr snapToGrid="0">
      <p:cViewPr>
        <p:scale>
          <a:sx n="124" d="100"/>
          <a:sy n="124" d="100"/>
        </p:scale>
        <p:origin x="2720" y="1504"/>
      </p:cViewPr>
      <p:guideLst>
        <p:guide orient="horz" pos="905"/>
        <p:guide orient="horz" pos="400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Objects="1">
      <p:cViewPr varScale="1">
        <p:scale>
          <a:sx n="165" d="100"/>
          <a:sy n="165" d="100"/>
        </p:scale>
        <p:origin x="-5256" y="-112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commentAuthors" Target="commentAuthors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43343" cy="465455"/>
          </a:xfrm>
          <a:prstGeom prst="rect">
            <a:avLst/>
          </a:prstGeom>
        </p:spPr>
        <p:txBody>
          <a:bodyPr vert="horz" lIns="93253" tIns="46627" rIns="93253" bIns="46627" rtlCol="0"/>
          <a:lstStyle>
            <a:lvl1pPr algn="l">
              <a:defRPr sz="11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2"/>
            <a:ext cx="3043343" cy="465455"/>
          </a:xfrm>
          <a:prstGeom prst="rect">
            <a:avLst/>
          </a:prstGeom>
        </p:spPr>
        <p:txBody>
          <a:bodyPr vert="horz" lIns="93253" tIns="46627" rIns="93253" bIns="46627" rtlCol="0"/>
          <a:lstStyle>
            <a:lvl1pPr algn="r">
              <a:defRPr sz="1100"/>
            </a:lvl1pPr>
          </a:lstStyle>
          <a:p>
            <a:fld id="{7A1D2F2F-8618-2143-A89B-2D6D3F007EBC}" type="datetimeFigureOut">
              <a:rPr lang="en-US" smtClean="0">
                <a:latin typeface="Arial"/>
              </a:rPr>
              <a:pPr/>
              <a:t>9/5/17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1"/>
            <a:ext cx="3043343" cy="465455"/>
          </a:xfrm>
          <a:prstGeom prst="rect">
            <a:avLst/>
          </a:prstGeom>
        </p:spPr>
        <p:txBody>
          <a:bodyPr vert="horz" lIns="93253" tIns="46627" rIns="93253" bIns="46627" rtlCol="0" anchor="b"/>
          <a:lstStyle>
            <a:lvl1pPr algn="l">
              <a:defRPr sz="11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1"/>
            <a:ext cx="3043343" cy="465455"/>
          </a:xfrm>
          <a:prstGeom prst="rect">
            <a:avLst/>
          </a:prstGeom>
        </p:spPr>
        <p:txBody>
          <a:bodyPr vert="horz" lIns="93253" tIns="46627" rIns="93253" bIns="46627" rtlCol="0" anchor="b"/>
          <a:lstStyle>
            <a:lvl1pPr algn="r">
              <a:defRPr sz="1100"/>
            </a:lvl1pPr>
          </a:lstStyle>
          <a:p>
            <a:fld id="{CE221CE3-F987-1944-AB66-8BE5522C5EC6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28481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43343" cy="465455"/>
          </a:xfrm>
          <a:prstGeom prst="rect">
            <a:avLst/>
          </a:prstGeom>
        </p:spPr>
        <p:txBody>
          <a:bodyPr vert="horz" lIns="93253" tIns="46627" rIns="93253" bIns="46627" rtlCol="0"/>
          <a:lstStyle>
            <a:lvl1pPr algn="l">
              <a:defRPr sz="11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2"/>
            <a:ext cx="3043343" cy="465455"/>
          </a:xfrm>
          <a:prstGeom prst="rect">
            <a:avLst/>
          </a:prstGeom>
        </p:spPr>
        <p:txBody>
          <a:bodyPr vert="horz" lIns="93253" tIns="46627" rIns="93253" bIns="46627" rtlCol="0"/>
          <a:lstStyle>
            <a:lvl1pPr algn="r">
              <a:defRPr sz="1100">
                <a:latin typeface="Arial"/>
              </a:defRPr>
            </a:lvl1pPr>
          </a:lstStyle>
          <a:p>
            <a:fld id="{D8B0A143-2353-BE4A-A6C4-57C9AE3FBC68}" type="datetimeFigureOut">
              <a:rPr lang="en-US" smtClean="0"/>
              <a:pPr/>
              <a:t>9/5/17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53" tIns="46627" rIns="93253" bIns="4662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5"/>
            <a:ext cx="5618480" cy="4189095"/>
          </a:xfrm>
          <a:prstGeom prst="rect">
            <a:avLst/>
          </a:prstGeom>
        </p:spPr>
        <p:txBody>
          <a:bodyPr vert="horz" lIns="93253" tIns="46627" rIns="93253" bIns="46627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1"/>
            <a:ext cx="3043343" cy="465455"/>
          </a:xfrm>
          <a:prstGeom prst="rect">
            <a:avLst/>
          </a:prstGeom>
        </p:spPr>
        <p:txBody>
          <a:bodyPr vert="horz" lIns="93253" tIns="46627" rIns="93253" bIns="46627" rtlCol="0" anchor="b"/>
          <a:lstStyle>
            <a:lvl1pPr algn="l">
              <a:defRPr sz="11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1"/>
            <a:ext cx="3043343" cy="465455"/>
          </a:xfrm>
          <a:prstGeom prst="rect">
            <a:avLst/>
          </a:prstGeom>
        </p:spPr>
        <p:txBody>
          <a:bodyPr vert="horz" lIns="93253" tIns="46627" rIns="93253" bIns="46627" rtlCol="0" anchor="b"/>
          <a:lstStyle>
            <a:lvl1pPr algn="r">
              <a:defRPr sz="1100">
                <a:latin typeface="Arial"/>
              </a:defRPr>
            </a:lvl1pPr>
          </a:lstStyle>
          <a:p>
            <a:fld id="{4CFDF800-FE0E-A944-8AC1-D57C07B352F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7650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DF800-FE0E-A944-8AC1-D57C07B352FC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-378" y="6316956"/>
            <a:ext cx="9144000" cy="544880"/>
          </a:xfrm>
          <a:prstGeom prst="rect">
            <a:avLst/>
          </a:prstGeom>
          <a:gradFill flip="none" rotWithShape="1">
            <a:gsLst>
              <a:gs pos="0">
                <a:srgbClr val="294861"/>
              </a:gs>
              <a:gs pos="46000">
                <a:schemeClr val="accent1">
                  <a:lumMod val="50000"/>
                </a:schemeClr>
              </a:gs>
              <a:gs pos="100000">
                <a:srgbClr val="4388B8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latin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3574553"/>
            <a:ext cx="9143245" cy="2742973"/>
          </a:xfrm>
          <a:prstGeom prst="rect">
            <a:avLst/>
          </a:prstGeom>
        </p:spPr>
      </p:pic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457200" y="565126"/>
            <a:ext cx="8229600" cy="1447576"/>
          </a:xfrm>
        </p:spPr>
        <p:txBody>
          <a:bodyPr anchor="b" anchorCtr="0"/>
          <a:lstStyle>
            <a:lvl1pPr>
              <a:lnSpc>
                <a:spcPts val="3800"/>
              </a:lnSpc>
              <a:defRPr sz="3600" b="1" i="0">
                <a:solidFill>
                  <a:schemeClr val="accent1">
                    <a:lumMod val="75000"/>
                  </a:schemeClr>
                </a:solidFill>
                <a:effectLst/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457201" y="2024863"/>
            <a:ext cx="5629274" cy="369888"/>
          </a:xfrm>
        </p:spPr>
        <p:txBody>
          <a:bodyPr>
            <a:noAutofit/>
          </a:bodyPr>
          <a:lstStyle>
            <a:lvl1pPr>
              <a:lnSpc>
                <a:spcPts val="2200"/>
              </a:lnSpc>
              <a:buNone/>
              <a:defRPr sz="2000" b="0">
                <a:latin typeface="Arial"/>
                <a:cs typeface="Arial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1" y="3096715"/>
            <a:ext cx="4572000" cy="477838"/>
          </a:xfrm>
        </p:spPr>
        <p:txBody>
          <a:bodyPr rIns="182880" anchor="b" anchorCtr="0">
            <a:noAutofit/>
          </a:bodyPr>
          <a:lstStyle>
            <a:lvl1pPr marL="57150" indent="0" algn="r">
              <a:spcBef>
                <a:spcPts val="0"/>
              </a:spcBef>
              <a:buNone/>
              <a:defRPr sz="1600" b="0"/>
            </a:lvl1pPr>
            <a:lvl2pPr marL="342900" indent="0" algn="r">
              <a:buNone/>
              <a:defRPr sz="1600" b="0"/>
            </a:lvl2pPr>
            <a:lvl3pPr marL="628650" indent="0" algn="r">
              <a:buNone/>
              <a:defRPr sz="1600" b="0"/>
            </a:lvl3pPr>
            <a:lvl4pPr marL="857250" indent="0" algn="r">
              <a:buNone/>
              <a:defRPr sz="1600" b="0"/>
            </a:lvl4pPr>
            <a:lvl5pPr marL="1085850" indent="0" algn="r">
              <a:buNone/>
              <a:defRPr sz="1600" b="0"/>
            </a:lvl5pPr>
          </a:lstStyle>
          <a:p>
            <a:pPr lvl="0"/>
            <a:r>
              <a:rPr lang="en-US" dirty="0" smtClean="0"/>
              <a:t>Authors Name</a:t>
            </a:r>
          </a:p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8385" y="6416000"/>
            <a:ext cx="4503614" cy="43550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>
              <a:lnSpc>
                <a:spcPct val="90000"/>
              </a:lnSpc>
              <a:spcAft>
                <a:spcPts val="300"/>
              </a:spcAft>
            </a:pPr>
            <a:r>
              <a:rPr lang="en-US" sz="8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LLNL-PRES-</a:t>
            </a:r>
            <a:r>
              <a:rPr lang="is-IS" sz="800" baseline="0" dirty="0" smtClean="0">
                <a:solidFill>
                  <a:schemeClr val="bg1"/>
                </a:solidFill>
              </a:rPr>
              <a:t>737905</a:t>
            </a:r>
            <a:endParaRPr lang="en-US" sz="800" kern="1200" baseline="0" dirty="0" smtClean="0">
              <a:solidFill>
                <a:schemeClr val="bg1"/>
              </a:solidFill>
              <a:effectLst/>
              <a:latin typeface="Arial"/>
              <a:ea typeface="+mn-ea"/>
              <a:cs typeface="Arial"/>
            </a:endParaRPr>
          </a:p>
          <a:p>
            <a:pPr marL="0" algn="l" defTabSz="457200" rtl="0" eaLnBrk="1" latinLnBrk="0" hangingPunct="1">
              <a:lnSpc>
                <a:spcPct val="90000"/>
              </a:lnSpc>
              <a:spcAft>
                <a:spcPts val="600"/>
              </a:spcAft>
            </a:pPr>
            <a:r>
              <a:rPr lang="en-US" sz="7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This work was performed under the auspices of the</a:t>
            </a:r>
            <a:r>
              <a:rPr lang="en-US" sz="700" kern="1200" baseline="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n-US" sz="7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U.S. Department of Energy by Lawrence Livermore National Laboratory under contract DE-AC52-07NA27344.</a:t>
            </a:r>
            <a:r>
              <a:rPr lang="en-US" sz="700" kern="1200" baseline="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n-US" sz="700" kern="1200" dirty="0" smtClean="0"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>Lawrence Livermore National Security, LLC</a:t>
            </a:r>
            <a:endParaRPr lang="en-US" sz="700" kern="1200" dirty="0">
              <a:solidFill>
                <a:schemeClr val="bg1"/>
              </a:solidFill>
              <a:effectLst/>
              <a:latin typeface="Arial"/>
              <a:ea typeface="+mn-ea"/>
              <a:cs typeface="Arial"/>
            </a:endParaRPr>
          </a:p>
        </p:txBody>
      </p:sp>
      <p:pic>
        <p:nvPicPr>
          <p:cNvPr id="18" name="Picture 17" descr="LLNL_Logo_WHT-LRG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7061" y="6446832"/>
            <a:ext cx="1865206" cy="314676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0"/>
            <a:ext cx="9144000" cy="112889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end page">
    <p:bg>
      <p:bgPr>
        <a:solidFill>
          <a:srgbClr val="0F4F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LNL_Logo_WHT-LRG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852" y="5437487"/>
            <a:ext cx="3602498" cy="60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189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>
                <a:rot lat="0" lon="0" rev="4800000"/>
              </a:lightRig>
            </a:scene3d>
            <a:sp3d prstMaterial="matte"/>
          </a:bodyPr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 bIns="0"/>
          <a:lstStyle>
            <a:lvl1pPr eaLnBrk="1" latinLnBrk="0" hangingPunct="1">
              <a:spcBef>
                <a:spcPts val="1800"/>
              </a:spcBef>
              <a:spcAft>
                <a:spcPts val="0"/>
              </a:spcAft>
              <a:defRPr/>
            </a:lvl1pPr>
            <a:lvl2pPr eaLnBrk="1" latinLnBrk="0" hangingPunct="1">
              <a:spcAft>
                <a:spcPts val="0"/>
              </a:spcAft>
              <a:defRPr/>
            </a:lvl2pPr>
            <a:lvl3pPr eaLnBrk="1" latinLnBrk="0" hangingPunct="1">
              <a:spcAft>
                <a:spcPts val="0"/>
              </a:spcAft>
              <a:defRPr/>
            </a:lvl3pPr>
            <a:lvl4pPr eaLnBrk="1" latinLnBrk="0" hangingPunct="1">
              <a:spcAft>
                <a:spcPts val="0"/>
              </a:spcAft>
              <a:defRPr/>
            </a:lvl4pPr>
            <a:lvl5pPr eaLnBrk="1" latinLnBrk="0" hangingPunct="1">
              <a:spcAft>
                <a:spcPts val="0"/>
              </a:spcAft>
              <a:defRPr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219507"/>
            <a:ext cx="8229600" cy="1008771"/>
          </a:xfrm>
          <a:prstGeom prst="rect">
            <a:avLst/>
          </a:prstGeom>
          <a:effectLst/>
        </p:spPr>
        <p:txBody>
          <a:bodyPr vert="horz" lIns="0" rIns="45720" rtlCol="0" anchor="ctr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/>
          </a:bodyPr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with side-text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90000"/>
              </a:lnSpc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65826" y="1436688"/>
            <a:ext cx="3968496" cy="4881532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with side-text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90000"/>
              </a:lnSpc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726214" y="1436688"/>
            <a:ext cx="3968496" cy="4881532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083121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with side-by-s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90000"/>
              </a:lnSpc>
              <a:defRPr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65826" y="1436688"/>
            <a:ext cx="3968496" cy="4881532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718649" y="1436688"/>
            <a:ext cx="3968496" cy="4881532"/>
          </a:xfrm>
        </p:spPr>
        <p:txBody>
          <a:bodyPr/>
          <a:lstStyle>
            <a:lvl1pPr>
              <a:spcBef>
                <a:spcPts val="12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294128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ull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349042"/>
          </a:xfr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228907"/>
          </a:xfrm>
          <a:solidFill>
            <a:schemeClr val="bg1"/>
          </a:solidFill>
          <a:effectLst/>
        </p:spPr>
        <p:txBody>
          <a:bodyPr vert="horz" lIns="457200" rIns="45720" rtlCol="0" anchor="ctr" anchorCtr="0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/>
          </a:bodyPr>
          <a:lstStyle>
            <a:lvl1pPr marL="233363" indent="0" algn="l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n-US" sz="3200" b="1" kern="12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349042"/>
          </a:xfr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2.png"/><Relationship Id="rId13" Type="http://schemas.microsoft.com/office/2007/relationships/hdphoto" Target="../media/hdphoto1.wdp"/><Relationship Id="rId1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6355080"/>
            <a:ext cx="9144000" cy="5029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005840"/>
          </a:xfrm>
          <a:prstGeom prst="rect">
            <a:avLst/>
          </a:prstGeom>
          <a:effectLst/>
        </p:spPr>
        <p:txBody>
          <a:bodyPr vert="horz" lIns="0" rIns="45720" rtlCol="0" anchor="ctr" anchorCtr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/>
          </a:bodyPr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1524"/>
            <a:ext cx="8229600" cy="49068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1" y="635508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>
              <a:latin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4953" y="6698646"/>
            <a:ext cx="873871" cy="9233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l"/>
            <a:r>
              <a:rPr lang="en-US" sz="600" dirty="0" smtClean="0">
                <a:latin typeface="Arial"/>
                <a:cs typeface="Arial"/>
              </a:rPr>
              <a:t>LLNL-PRES-xxxxxx</a:t>
            </a:r>
          </a:p>
        </p:txBody>
      </p:sp>
      <p:sp>
        <p:nvSpPr>
          <p:cNvPr id="19" name="Slide Number Placeholder 7"/>
          <p:cNvSpPr txBox="1">
            <a:spLocks/>
          </p:cNvSpPr>
          <p:nvPr/>
        </p:nvSpPr>
        <p:spPr>
          <a:xfrm>
            <a:off x="8826123" y="6403252"/>
            <a:ext cx="317877" cy="454747"/>
          </a:xfrm>
          <a:prstGeom prst="rect">
            <a:avLst/>
          </a:prstGeom>
        </p:spPr>
        <p:txBody>
          <a:bodyPr rIns="45720" anchor="ctr" anchorCtr="0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D690BD-BADF-4FBD-97E7-557E707EBBB2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-6059" y="1267155"/>
            <a:ext cx="9150059" cy="0"/>
          </a:xfrm>
          <a:prstGeom prst="line">
            <a:avLst/>
          </a:prstGeom>
          <a:ln w="38100" cmpd="sng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NNSA_trans.png"/>
          <p:cNvPicPr>
            <a:picLocks noChangeAspect="1"/>
          </p:cNvPicPr>
          <p:nvPr/>
        </p:nvPicPr>
        <p:blipFill>
          <a:blip r:embed="rId12">
            <a:alphaModFix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8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268" y="6449398"/>
            <a:ext cx="1012806" cy="390396"/>
          </a:xfrm>
          <a:prstGeom prst="rect">
            <a:avLst/>
          </a:prstGeom>
        </p:spPr>
      </p:pic>
      <p:pic>
        <p:nvPicPr>
          <p:cNvPr id="17" name="Picture 16" descr="lab_icon_text_no_background_rgb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28" y="6496327"/>
            <a:ext cx="2731791" cy="2786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5" r:id="rId4"/>
    <p:sldLayoutId id="2147483722" r:id="rId5"/>
    <p:sldLayoutId id="2147483721" r:id="rId6"/>
    <p:sldLayoutId id="2147483717" r:id="rId7"/>
    <p:sldLayoutId id="2147483718" r:id="rId8"/>
    <p:sldLayoutId id="2147483719" r:id="rId9"/>
    <p:sldLayoutId id="2147483723" r:id="rId10"/>
  </p:sldLayoutIdLst>
  <p:hf hdr="0" ftr="0" dt="0"/>
  <p:txStyles>
    <p:titleStyle>
      <a:lvl1pPr algn="l" rtl="0" eaLnBrk="1" latinLnBrk="0" hangingPunct="1">
        <a:lnSpc>
          <a:spcPct val="90000"/>
        </a:lnSpc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/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85750" indent="-228600" algn="l" rtl="0" eaLnBrk="1" latinLnBrk="0" hangingPunct="1">
        <a:spcBef>
          <a:spcPts val="1800"/>
        </a:spcBef>
        <a:spcAft>
          <a:spcPts val="0"/>
        </a:spcAft>
        <a:buClr>
          <a:schemeClr val="accent1">
            <a:lumMod val="75000"/>
          </a:schemeClr>
        </a:buClr>
        <a:buSzPct val="90000"/>
        <a:buFont typeface="Wingdings" charset="2"/>
        <a:buChar char="§"/>
        <a:tabLst/>
        <a:defRPr kumimoji="0" sz="2400" b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28650" indent="-285750" algn="l" rtl="0" eaLnBrk="1" latinLnBrk="0" hangingPunct="1">
        <a:spcBef>
          <a:spcPts val="0"/>
        </a:spcBef>
        <a:spcAft>
          <a:spcPts val="0"/>
        </a:spcAft>
        <a:buClrTx/>
        <a:buSzPct val="90000"/>
        <a:buFont typeface="Calibri" panose="020F0502020204030204" pitchFamily="34" charset="0"/>
        <a:buChar char="—"/>
        <a:defRPr kumimoji="0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00100" indent="-171450" algn="l" rtl="0" eaLnBrk="1" latinLnBrk="0" hangingPunct="1">
        <a:spcBef>
          <a:spcPts val="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defRPr kumimoji="0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28700" indent="-171450" algn="l" rtl="0" eaLnBrk="1" latinLnBrk="0" hangingPunct="1">
        <a:spcBef>
          <a:spcPts val="0"/>
        </a:spcBef>
        <a:spcAft>
          <a:spcPts val="0"/>
        </a:spcAft>
        <a:buClrTx/>
        <a:buSzPct val="100000"/>
        <a:buFont typeface="Lucida Grande"/>
        <a:buChar char="–"/>
        <a:defRPr kumimoji="0"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57300" indent="-171450" algn="l" rtl="0" eaLnBrk="1" latinLnBrk="0" hangingPunct="1">
        <a:spcBef>
          <a:spcPts val="0"/>
        </a:spcBef>
        <a:spcAft>
          <a:spcPts val="0"/>
        </a:spcAft>
        <a:buClrTx/>
        <a:buFont typeface="Arial"/>
        <a:buChar char="•"/>
        <a:tabLst>
          <a:tab pos="1200150" algn="l"/>
        </a:tabLst>
        <a:defRPr kumimoji="0" lang="en-US" sz="1600" kern="120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5.mpg"/><Relationship Id="rId4" Type="http://schemas.openxmlformats.org/officeDocument/2006/relationships/video" Target="../media/media5.mpg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1" Type="http://schemas.microsoft.com/office/2007/relationships/media" Target="../media/media4.mpg"/><Relationship Id="rId2" Type="http://schemas.openxmlformats.org/officeDocument/2006/relationships/video" Target="../media/media4.m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7.mp4"/><Relationship Id="rId4" Type="http://schemas.openxmlformats.org/officeDocument/2006/relationships/video" Target="../media/media7.mp4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1" Type="http://schemas.microsoft.com/office/2007/relationships/media" Target="../media/media6.mpg"/><Relationship Id="rId2" Type="http://schemas.openxmlformats.org/officeDocument/2006/relationships/video" Target="../media/media6.m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4" Type="http://schemas.openxmlformats.org/officeDocument/2006/relationships/video" Target="../media/media2.mp4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microsoft.com/office/2007/relationships/media" Target="../media/media1.mpg"/><Relationship Id="rId2" Type="http://schemas.openxmlformats.org/officeDocument/2006/relationships/video" Target="../media/media1.m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1" Type="http://schemas.microsoft.com/office/2007/relationships/media" Target="../media/media3.mpg"/><Relationship Id="rId2" Type="http://schemas.openxmlformats.org/officeDocument/2006/relationships/video" Target="../media/media3.m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Spectral Diagnostics + Test Design for NLTE Physics in Kull ICF Hohlraum Model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00663" y="2166133"/>
            <a:ext cx="4572000" cy="256791"/>
          </a:xfrm>
        </p:spPr>
        <p:txBody>
          <a:bodyPr/>
          <a:lstStyle/>
          <a:p>
            <a:pPr lvl="0" algn="l"/>
            <a:r>
              <a:rPr lang="en-US" sz="2200" smtClean="0"/>
              <a:t>Nicholas Stern</a:t>
            </a:r>
            <a:endParaRPr lang="en-US" sz="2200" dirty="0" smtClean="0"/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7295740" y="3614442"/>
            <a:ext cx="3278508" cy="397500"/>
          </a:xfrm>
          <a:prstGeom prst="rect">
            <a:avLst/>
          </a:prstGeom>
        </p:spPr>
        <p:txBody>
          <a:bodyPr vert="horz" lIns="0" tIns="91440" rIns="0" rtlCol="0" anchor="ctr" anchorCtr="0">
            <a:noAutofit/>
          </a:bodyPr>
          <a:lstStyle/>
          <a:p>
            <a:pPr lvl="0">
              <a:lnSpc>
                <a:spcPct val="80000"/>
              </a:lnSpc>
            </a:pPr>
            <a:r>
              <a:rPr lang="en-US" sz="1600" dirty="0" smtClean="0">
                <a:cs typeface="Lucida Handwriting"/>
              </a:rPr>
              <a:t>August 24, 2017</a:t>
            </a:r>
            <a:endParaRPr lang="en-US" sz="1600" dirty="0">
              <a:cs typeface="Lucida Handwriting"/>
            </a:endParaRP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00663" y="2422924"/>
            <a:ext cx="4079897" cy="256791"/>
          </a:xfrm>
        </p:spPr>
        <p:txBody>
          <a:bodyPr/>
          <a:lstStyle/>
          <a:p>
            <a:pPr lvl="0" algn="l"/>
            <a:r>
              <a:rPr lang="en-US" smtClean="0"/>
              <a:t>Mentors: John Grandolski, Branson Stephens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Preliminary 1D NLTE Results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3" t="5426" r="8971" b="5263"/>
          <a:stretch/>
        </p:blipFill>
        <p:spPr>
          <a:xfrm>
            <a:off x="159956" y="2001434"/>
            <a:ext cx="4480560" cy="365760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" r="6167"/>
          <a:stretch/>
        </p:blipFill>
        <p:spPr>
          <a:xfrm>
            <a:off x="4865915" y="2001434"/>
            <a:ext cx="4134264" cy="365760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2251" y="5701936"/>
            <a:ext cx="4519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Absorption Opacities differ considerably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Radiation energy discrepancy at absorption edge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807003" y="5809658"/>
            <a:ext cx="411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Ionization differs in zones treated w/ NLTE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59956" y="1481478"/>
            <a:ext cx="6576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5 zones of Cu hohlraum treated w/ NLTE @ </a:t>
            </a:r>
            <a:r>
              <a:rPr lang="en-US" dirty="0"/>
              <a:t>t = 3.5e-3 </a:t>
            </a:r>
            <a:r>
              <a:rPr lang="en-US" i="1" dirty="0" err="1"/>
              <a:t>sh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668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Hohlraum Test Designs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983843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 anchorCtr="0">
            <a:spAutoFit/>
          </a:bodyPr>
          <a:lstStyle/>
          <a:p>
            <a:pPr algn="ctr" eaLnBrk="0" hangingPunct="0"/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1451" y="1278302"/>
            <a:ext cx="21834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Quarter Wedge</a:t>
            </a:r>
            <a:endParaRPr lang="en-US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5659647" y="1275213"/>
            <a:ext cx="2332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Quarter Cylinder</a:t>
            </a:r>
            <a:endParaRPr lang="en-US" sz="22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4507950" y="1280160"/>
            <a:ext cx="0" cy="4703683"/>
          </a:xfrm>
          <a:prstGeom prst="line">
            <a:avLst/>
          </a:prstGeom>
          <a:ln w="28575" cmpd="sng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QuarterCyl_L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b="8612"/>
          <a:stretch/>
        </p:blipFill>
        <p:spPr>
          <a:xfrm>
            <a:off x="4808477" y="1687642"/>
            <a:ext cx="4034997" cy="3586129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4808477" y="5288276"/>
            <a:ext cx="4034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Closer to legitimate hohlraum shape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Runs in ~ 30 minutes w/ 16 processors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134005" y="5288276"/>
            <a:ext cx="41617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/>
              <a:t>Exit for radiation (spectrum should converge</a:t>
            </a:r>
            <a:r>
              <a:rPr lang="en-US" sz="1400" dirty="0" smtClean="0"/>
              <a:t>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Mesh “fanning” @ boundary allows running w/o ALE</a:t>
            </a:r>
          </a:p>
        </p:txBody>
      </p:sp>
      <p:pic>
        <p:nvPicPr>
          <p:cNvPr id="21" name="QuarterWedge.mp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/>
          <a:srcRect b="9677"/>
          <a:stretch/>
        </p:blipFill>
        <p:spPr>
          <a:xfrm>
            <a:off x="134005" y="1687642"/>
            <a:ext cx="4178355" cy="3600634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5636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Radiation Spectrum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983843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 anchorCtr="0">
            <a:spAutoFit/>
          </a:bodyPr>
          <a:lstStyle/>
          <a:p>
            <a:pPr algn="ctr" eaLnBrk="0" hangingPunct="0"/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QuarterCyl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b="9148"/>
          <a:stretch/>
        </p:blipFill>
        <p:spPr>
          <a:xfrm>
            <a:off x="104093" y="1870596"/>
            <a:ext cx="4247411" cy="3468627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6" name="Spectrum2D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/>
          <a:srcRect l="4902" t="4737" r="6636" b="3939"/>
          <a:stretch/>
        </p:blipFill>
        <p:spPr>
          <a:xfrm>
            <a:off x="4467496" y="1870596"/>
            <a:ext cx="4558767" cy="3468627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938376" y="1420877"/>
            <a:ext cx="2578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Radiation Temperature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67943" y="1415977"/>
            <a:ext cx="4147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Power Spectrum of </a:t>
            </a:r>
            <a:r>
              <a:rPr lang="en-US" smtClean="0"/>
              <a:t>Escaped Radiation</a:t>
            </a: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02854" y="5476867"/>
            <a:ext cx="80089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charset="2"/>
              <a:buChar char="v"/>
            </a:pPr>
            <a:r>
              <a:rPr lang="en-US" sz="2200" dirty="0" smtClean="0"/>
              <a:t>Double peaked spectral structure persists in 2D as expected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5304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are we Now + Next Steps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983843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 anchorCtr="0">
            <a:spAutoFit/>
          </a:bodyPr>
          <a:lstStyle/>
          <a:p>
            <a:pPr algn="ctr" eaLnBrk="0" hangingPunct="0"/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457200" y="1441524"/>
            <a:ext cx="8229600" cy="4906889"/>
          </a:xfrm>
          <a:prstGeom prst="rect">
            <a:avLst/>
          </a:prstGeom>
        </p:spPr>
        <p:txBody>
          <a:bodyPr/>
          <a:lstStyle>
            <a:lvl1pPr marL="285750" indent="-228600" algn="l" rtl="0" eaLnBrk="1" latinLnBrk="0" hangingPunct="1"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90000"/>
              <a:buFont typeface="Wingdings" charset="2"/>
              <a:buChar char="§"/>
              <a:tabLst/>
              <a:defRPr kumimoji="0" sz="2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28650" indent="-2857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SzPct val="90000"/>
              <a:buFont typeface="Calibri" panose="020F0502020204030204" pitchFamily="34" charset="0"/>
              <a:buChar char="—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00100" indent="-1714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-1714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SzPct val="100000"/>
              <a:buFont typeface="Lucida Grande"/>
              <a:buChar char="–"/>
              <a:defRPr kumimoji="0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57300" indent="-1714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/>
              <a:buChar char="•"/>
              <a:tabLst>
                <a:tab pos="1200150" algn="l"/>
              </a:tabLst>
              <a:defRPr kumimoji="0" lang="en-US" sz="1600" kern="120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dirty="0"/>
              <a:t>Fully integrate NLTE package into 1D (and eventually 2D</a:t>
            </a:r>
            <a:r>
              <a:rPr lang="en-US" dirty="0" smtClean="0"/>
              <a:t>)</a:t>
            </a:r>
          </a:p>
          <a:p>
            <a:pPr defTabSz="914400"/>
            <a:r>
              <a:rPr lang="en-US" dirty="0" smtClean="0"/>
              <a:t>Continue analyzing 2D multi-group data + 1D NLTE results</a:t>
            </a:r>
          </a:p>
          <a:p>
            <a:pPr defTabSz="914400"/>
            <a:r>
              <a:rPr lang="en-US" dirty="0" smtClean="0"/>
              <a:t>Integrate nightly test suite</a:t>
            </a:r>
          </a:p>
          <a:p>
            <a:pPr defTabSz="914400"/>
            <a:r>
              <a:rPr lang="en-US" dirty="0" smtClean="0"/>
              <a:t>Go from 1 laser ray to spot distribution</a:t>
            </a:r>
          </a:p>
          <a:p>
            <a:pPr defTabSz="914400"/>
            <a:r>
              <a:rPr lang="en-US" dirty="0" smtClean="0"/>
              <a:t>Increase laser absorption efficiency</a:t>
            </a:r>
          </a:p>
        </p:txBody>
      </p:sp>
    </p:spTree>
    <p:extLst>
      <p:ext uri="{BB962C8B-B14F-4D97-AF65-F5344CB8AC3E}">
        <p14:creationId xmlns:p14="http://schemas.microsoft.com/office/powerpoint/2010/main" val="15236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Internal Entry Face Laser Usage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983843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 anchorCtr="0">
            <a:spAutoFit/>
          </a:bodyPr>
          <a:lstStyle/>
          <a:p>
            <a:pPr algn="ctr" eaLnBrk="0" hangingPunct="0"/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13707" y="1368790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Radial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596740" y="1368790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Linear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1" y="1822269"/>
            <a:ext cx="4336939" cy="38554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22" y="1822269"/>
            <a:ext cx="4201837" cy="385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8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00446" y="1528354"/>
            <a:ext cx="18341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/>
              <a:t>Background</a:t>
            </a:r>
            <a:endParaRPr lang="en-US" sz="2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0446" y="1990301"/>
            <a:ext cx="7863840" cy="202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800"/>
              </a:spcAft>
              <a:buFont typeface="Arial" charset="0"/>
              <a:buChar char="•"/>
            </a:pPr>
            <a:r>
              <a:rPr lang="en-US" sz="2000" dirty="0"/>
              <a:t>Kull is a rad-hydro code w/ unstructured mesh &amp; laser package used for modeling ICF </a:t>
            </a:r>
            <a:r>
              <a:rPr lang="en-US" sz="2000" dirty="0" smtClean="0"/>
              <a:t>hohlraum</a:t>
            </a:r>
          </a:p>
          <a:p>
            <a:pPr marL="285750" indent="-285750" defTabSz="914400">
              <a:buFont typeface="Arial" charset="0"/>
              <a:buChar char="•"/>
            </a:pPr>
            <a:r>
              <a:rPr lang="en-US" sz="2000" dirty="0"/>
              <a:t>NLTE is important for ICF Hohlraum Modeling </a:t>
            </a:r>
            <a:endParaRPr lang="en-US" sz="2000" dirty="0" smtClean="0"/>
          </a:p>
          <a:p>
            <a:pPr marL="742950" lvl="1" indent="-285750" defTabSz="914400">
              <a:spcAft>
                <a:spcPts val="800"/>
              </a:spcAft>
              <a:buFont typeface="Arial" charset="0"/>
              <a:buChar char="•"/>
            </a:pPr>
            <a:r>
              <a:rPr lang="en-US" sz="1600" dirty="0" smtClean="0"/>
              <a:t>Changes </a:t>
            </a:r>
            <a:r>
              <a:rPr lang="en-US" sz="1600" dirty="0"/>
              <a:t>emission/absorption spectra + </a:t>
            </a:r>
            <a:r>
              <a:rPr lang="en-US" sz="1600" dirty="0" smtClean="0"/>
              <a:t>more</a:t>
            </a:r>
          </a:p>
          <a:p>
            <a:pPr marL="285750" indent="-285750" defTabSz="914400">
              <a:buFont typeface="Arial" charset="0"/>
              <a:buChar char="•"/>
            </a:pPr>
            <a:r>
              <a:rPr lang="en-US" sz="2000" dirty="0" smtClean="0"/>
              <a:t>NLTE </a:t>
            </a:r>
            <a:r>
              <a:rPr lang="en-US" sz="2000" dirty="0"/>
              <a:t>package is getting integrated into Kull </a:t>
            </a:r>
            <a:r>
              <a:rPr lang="mr-IN" sz="2000" dirty="0"/>
              <a:t>–</a:t>
            </a:r>
            <a:r>
              <a:rPr lang="en-US" sz="2000" dirty="0"/>
              <a:t> needs </a:t>
            </a:r>
            <a:r>
              <a:rPr lang="en-US" sz="2000" dirty="0" smtClean="0"/>
              <a:t>testing</a:t>
            </a:r>
          </a:p>
          <a:p>
            <a:pPr marL="742950" lvl="1" indent="-285750" defTabSz="914400">
              <a:buFont typeface="Arial" charset="0"/>
              <a:buChar char="•"/>
            </a:pPr>
            <a:r>
              <a:rPr lang="en-US" sz="1600" dirty="0" smtClean="0"/>
              <a:t>That’s </a:t>
            </a:r>
            <a:r>
              <a:rPr lang="en-US" sz="1600" dirty="0"/>
              <a:t>where my job comes in</a:t>
            </a:r>
            <a:r>
              <a:rPr lang="en-US" sz="1600" dirty="0" smtClean="0"/>
              <a:t>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0446" y="4042427"/>
            <a:ext cx="23535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/>
              <a:t>My Contribution</a:t>
            </a:r>
            <a:endParaRPr lang="en-US" sz="2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00446" y="4473314"/>
            <a:ext cx="748955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defTabSz="914400">
              <a:spcAft>
                <a:spcPts val="800"/>
              </a:spcAft>
              <a:buFont typeface="Arial" charset="0"/>
              <a:buChar char="•"/>
            </a:pPr>
            <a:r>
              <a:rPr lang="en-US" sz="2000" dirty="0"/>
              <a:t>Created 1D design/visualizations of spectra + scalar field data</a:t>
            </a:r>
          </a:p>
          <a:p>
            <a:pPr marL="285750" indent="-285750" defTabSz="914400">
              <a:spcAft>
                <a:spcPts val="800"/>
              </a:spcAft>
              <a:buFont typeface="Arial" charset="0"/>
              <a:buChar char="•"/>
            </a:pPr>
            <a:r>
              <a:rPr lang="en-US" sz="2000" dirty="0"/>
              <a:t>Created 2D designs + preliminary spectral </a:t>
            </a:r>
            <a:r>
              <a:rPr lang="en-US" sz="2000" dirty="0" smtClean="0"/>
              <a:t>diagnostics</a:t>
            </a:r>
          </a:p>
          <a:p>
            <a:pPr marL="285750" indent="-285750" defTabSz="914400">
              <a:spcAft>
                <a:spcPts val="800"/>
              </a:spcAft>
              <a:buFont typeface="Arial" charset="0"/>
              <a:buChar char="•"/>
            </a:pPr>
            <a:r>
              <a:rPr lang="en-US" sz="2000" dirty="0"/>
              <a:t>Early results from running NLTE in 1D</a:t>
            </a:r>
          </a:p>
          <a:p>
            <a:pPr marL="285750" indent="-285750" defTabSz="914400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68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ICF Hohlraum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67" y="1874159"/>
            <a:ext cx="3732473" cy="2917549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034" y="1814540"/>
            <a:ext cx="4883995" cy="3019432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914037" y="1414430"/>
            <a:ext cx="24086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u="sng" smtClean="0"/>
              <a:t>General Schematic</a:t>
            </a:r>
            <a:endParaRPr lang="en-US" sz="2000" u="sng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095206" y="1280160"/>
            <a:ext cx="0" cy="5073015"/>
          </a:xfrm>
          <a:prstGeom prst="line">
            <a:avLst/>
          </a:prstGeom>
          <a:ln w="28575" cmpd="sng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509658" y="1414430"/>
            <a:ext cx="2680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u="sng" dirty="0" smtClean="0"/>
              <a:t>Kull ICF Hohlraum</a:t>
            </a:r>
            <a:endParaRPr lang="en-US" sz="2000" u="sng" dirty="0"/>
          </a:p>
        </p:txBody>
      </p:sp>
      <p:sp>
        <p:nvSpPr>
          <p:cNvPr id="15" name="Rectangle 14"/>
          <p:cNvSpPr/>
          <p:nvPr/>
        </p:nvSpPr>
        <p:spPr>
          <a:xfrm>
            <a:off x="121229" y="5029735"/>
            <a:ext cx="37388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Lasers enter hohlraum and strike wall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Release X rays that irradiate target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Compress target to induce nuclear fusion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/>
          </a:p>
        </p:txBody>
      </p:sp>
      <p:sp>
        <p:nvSpPr>
          <p:cNvPr id="16" name="Rectangle 15"/>
          <p:cNvSpPr/>
          <p:nvPr/>
        </p:nvSpPr>
        <p:spPr>
          <a:xfrm>
            <a:off x="4183933" y="5029736"/>
            <a:ext cx="48401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Lasers deposit energy to ablate wall - forming bubbles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Snapshot taken at 1 ns after initial energy deposition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 smtClean="0"/>
              <a:t>Radiation field is inaccurate under LTE assumption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5983843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 anchorCtr="0">
            <a:spAutoFit/>
          </a:bodyPr>
          <a:lstStyle/>
          <a:p>
            <a:pPr algn="ctr" eaLnBrk="0" hangingPunct="0"/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74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NLTE and Why it Matters?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983843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 anchorCtr="0">
            <a:spAutoFit/>
          </a:bodyPr>
          <a:lstStyle/>
          <a:p>
            <a:pPr algn="ctr" eaLnBrk="0" hangingPunct="0"/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9464" y="19103614"/>
            <a:ext cx="8280059" cy="6455017"/>
          </a:xfrm>
          <a:prstGeom prst="rect">
            <a:avLst/>
          </a:prstGeom>
          <a:ln w="57150">
            <a:solidFill>
              <a:srgbClr val="4C2E1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1864" y="19256014"/>
            <a:ext cx="8280059" cy="6455017"/>
          </a:xfrm>
          <a:prstGeom prst="rect">
            <a:avLst/>
          </a:prstGeom>
          <a:ln w="57150">
            <a:solidFill>
              <a:srgbClr val="4C2E1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4264" y="19408414"/>
            <a:ext cx="8280059" cy="6455017"/>
          </a:xfrm>
          <a:prstGeom prst="rect">
            <a:avLst/>
          </a:prstGeom>
          <a:ln w="57150">
            <a:solidFill>
              <a:srgbClr val="4C2E10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3450499" y="3016095"/>
            <a:ext cx="14235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Energy Absorbed</a:t>
            </a:r>
            <a:endParaRPr lang="en-US" sz="2200" dirty="0"/>
          </a:p>
        </p:txBody>
      </p:sp>
      <p:sp>
        <p:nvSpPr>
          <p:cNvPr id="18" name="TextBox 17"/>
          <p:cNvSpPr txBox="1"/>
          <p:nvPr/>
        </p:nvSpPr>
        <p:spPr>
          <a:xfrm>
            <a:off x="5674708" y="3036091"/>
            <a:ext cx="1440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Energy Radiated</a:t>
            </a:r>
            <a:endParaRPr lang="en-US" sz="2200" dirty="0"/>
          </a:p>
        </p:txBody>
      </p:sp>
      <p:cxnSp>
        <p:nvCxnSpPr>
          <p:cNvPr id="22" name="Curved Connector 21"/>
          <p:cNvCxnSpPr/>
          <p:nvPr/>
        </p:nvCxnSpPr>
        <p:spPr>
          <a:xfrm rot="10800000" flipV="1">
            <a:off x="24469722" y="10274584"/>
            <a:ext cx="1600201" cy="637984"/>
          </a:xfrm>
          <a:prstGeom prst="curvedConnector3">
            <a:avLst>
              <a:gd name="adj1" fmla="val 50000"/>
            </a:avLst>
          </a:prstGeom>
          <a:ln w="508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urved Connector 22"/>
          <p:cNvCxnSpPr/>
          <p:nvPr/>
        </p:nvCxnSpPr>
        <p:spPr>
          <a:xfrm rot="10800000" flipV="1">
            <a:off x="24622122" y="10426984"/>
            <a:ext cx="1600201" cy="637984"/>
          </a:xfrm>
          <a:prstGeom prst="curvedConnector3">
            <a:avLst>
              <a:gd name="adj1" fmla="val 50000"/>
            </a:avLst>
          </a:prstGeom>
          <a:ln w="508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4968231" y="3085958"/>
                <a:ext cx="51815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FF0000"/>
                          </a:solidFill>
                          <a:latin typeface="Cambria Math" charset="0"/>
                          <a:ea typeface="Cambria Math" charset="0"/>
                          <a:cs typeface="Cambria Math" charset="0"/>
                        </a:rPr>
                        <m:t>≠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231" y="3085958"/>
                <a:ext cx="518159" cy="58477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4" name="Picture 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69" y="1737057"/>
            <a:ext cx="1730828" cy="302895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Rectangle 2"/>
          <p:cNvSpPr/>
          <p:nvPr/>
        </p:nvSpPr>
        <p:spPr>
          <a:xfrm>
            <a:off x="2151015" y="2256687"/>
            <a:ext cx="67709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The LTE assumption breaks down when there is an imbalance between matter and its surrounding radiation field, namely:</a:t>
            </a:r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51015" y="3911528"/>
            <a:ext cx="63267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Laser continually dumps more energy into material than it can radiate off, creating a Non-Local Thermal Equilibrium (NLTE) situation.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12075" y="5033187"/>
            <a:ext cx="33299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/>
              <a:t>Why do we care?</a:t>
            </a:r>
            <a:endParaRPr lang="en-US" sz="3000" b="1" dirty="0"/>
          </a:p>
        </p:txBody>
      </p:sp>
      <p:sp>
        <p:nvSpPr>
          <p:cNvPr id="10" name="Rectangle 9"/>
          <p:cNvSpPr/>
          <p:nvPr/>
        </p:nvSpPr>
        <p:spPr>
          <a:xfrm>
            <a:off x="2151015" y="1480663"/>
            <a:ext cx="66337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Currently, Kull operates continuously under the assumption all matter is in Local Thermal Equilibrium (LTE)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53887" y="4695489"/>
            <a:ext cx="902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Hohlraum Wall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6603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NLTE and Why it Matters?</a:t>
            </a:r>
          </a:p>
        </p:txBody>
      </p:sp>
      <p:sp>
        <p:nvSpPr>
          <p:cNvPr id="4" name="Rectangle 3"/>
          <p:cNvSpPr/>
          <p:nvPr/>
        </p:nvSpPr>
        <p:spPr>
          <a:xfrm>
            <a:off x="738051" y="1361465"/>
            <a:ext cx="77658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NLTE is an important refinement on spectral properties of matter!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3456" y="2271139"/>
            <a:ext cx="376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LTE emission spectrum is calculated directly from </a:t>
            </a:r>
            <a:r>
              <a:rPr lang="en-US" dirty="0" smtClean="0">
                <a:solidFill>
                  <a:srgbClr val="FF0000"/>
                </a:solidFill>
              </a:rPr>
              <a:t>opacity</a:t>
            </a:r>
            <a:r>
              <a:rPr lang="en-US" dirty="0" smtClean="0"/>
              <a:t>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85080" y="2981150"/>
                <a:ext cx="2194560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charset="0"/>
                        </a:rPr>
                        <m:t>𝐸</m:t>
                      </m:r>
                      <m:r>
                        <a:rPr lang="en-US" sz="2200" b="0" i="1" baseline="-25000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𝜈</m:t>
                      </m:r>
                      <m:r>
                        <a:rPr lang="en-US" sz="2200" b="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=</m:t>
                      </m:r>
                      <m:r>
                        <a:rPr lang="en-US" sz="2200" i="1" smtClean="0">
                          <a:solidFill>
                            <a:srgbClr val="FF0000"/>
                          </a:solidFill>
                          <a:latin typeface="Cambria Math" charset="0"/>
                          <a:ea typeface="Cambria Math" charset="0"/>
                          <a:cs typeface="Cambria Math" charset="0"/>
                        </a:rPr>
                        <m:t>𝛼</m:t>
                      </m:r>
                      <m:r>
                        <a:rPr lang="en-US" sz="2200" i="1" baseline="-25000">
                          <a:solidFill>
                            <a:srgbClr val="FF0000"/>
                          </a:solidFill>
                          <a:latin typeface="Cambria Math" charset="0"/>
                          <a:ea typeface="Cambria Math" charset="0"/>
                          <a:cs typeface="Cambria Math" charset="0"/>
                        </a:rPr>
                        <m:t>𝜈</m:t>
                      </m:r>
                      <m:r>
                        <a:rPr lang="en-US" sz="2200" i="1">
                          <a:latin typeface="Cambria Math" charset="0"/>
                        </a:rPr>
                        <m:t>𝐵</m:t>
                      </m:r>
                      <m:r>
                        <a:rPr lang="en-US" sz="2200" b="0" i="1" smtClean="0">
                          <a:latin typeface="Cambria Math" charset="0"/>
                        </a:rPr>
                        <m:t>(</m:t>
                      </m:r>
                      <m:r>
                        <a:rPr lang="en-US" sz="2200" b="0" i="1" smtClean="0">
                          <a:latin typeface="Cambria Math" charset="0"/>
                        </a:rPr>
                        <m:t>𝑇</m:t>
                      </m:r>
                      <m:r>
                        <a:rPr lang="en-US" sz="2200" b="0" i="1" smtClean="0">
                          <a:latin typeface="Cambria Math" charset="0"/>
                        </a:rPr>
                        <m:t>)</m:t>
                      </m:r>
                      <m:r>
                        <a:rPr lang="en-US" sz="2200" i="1" baseline="-25000">
                          <a:latin typeface="Cambria Math" charset="0"/>
                          <a:ea typeface="Cambria Math" charset="0"/>
                          <a:cs typeface="Cambria Math" charset="0"/>
                        </a:rPr>
                        <m:t>𝜈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080" y="2981150"/>
                <a:ext cx="2194560" cy="338554"/>
              </a:xfrm>
              <a:prstGeom prst="rect">
                <a:avLst/>
              </a:prstGeom>
              <a:blipFill rotWithShape="0">
                <a:blip r:embed="rId2"/>
                <a:stretch>
                  <a:fillRect b="-39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985" y="2981150"/>
            <a:ext cx="4188428" cy="3266234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263456" y="3630918"/>
            <a:ext cx="39515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NLTE </a:t>
            </a:r>
            <a:r>
              <a:rPr lang="en-US" dirty="0"/>
              <a:t>emission spectrum </a:t>
            </a:r>
            <a:r>
              <a:rPr lang="en-US" dirty="0" smtClean="0"/>
              <a:t>comes from simulating electron occupation states (expensive):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80" y="4761664"/>
            <a:ext cx="2452846" cy="137972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4677985" y="2271138"/>
            <a:ext cx="4056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Single zone of Cu initialized @ .5 keV</a:t>
            </a:r>
          </a:p>
          <a:p>
            <a:r>
              <a:rPr lang="en-US" dirty="0"/>
              <a:t>s</a:t>
            </a:r>
            <a:r>
              <a:rPr lang="en-US" dirty="0" smtClean="0"/>
              <a:t>urrounded by .05 keV radiation field: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23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1D Hohlraum Test Design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996906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 anchorCtr="0">
            <a:spAutoFit/>
          </a:bodyPr>
          <a:lstStyle/>
          <a:p>
            <a:pPr algn="ctr" eaLnBrk="0" hangingPunct="0"/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03" y="1376880"/>
            <a:ext cx="4330700" cy="371147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189" y="1376880"/>
            <a:ext cx="4363817" cy="371147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89411" y="5157910"/>
            <a:ext cx="83525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v"/>
            </a:pPr>
            <a:r>
              <a:rPr lang="en-US" sz="2200" dirty="0" smtClean="0"/>
              <a:t>Scalar field diagnostic for 1D shows </a:t>
            </a:r>
            <a:r>
              <a:rPr lang="en-US" sz="2200" dirty="0" smtClean="0">
                <a:solidFill>
                  <a:srgbClr val="D68F10"/>
                </a:solidFill>
              </a:rPr>
              <a:t>ablation</a:t>
            </a:r>
            <a:r>
              <a:rPr lang="en-US" sz="2200" dirty="0" smtClean="0"/>
              <a:t> and </a:t>
            </a:r>
            <a:r>
              <a:rPr lang="en-US" sz="2200" dirty="0" smtClean="0">
                <a:solidFill>
                  <a:srgbClr val="0A8464"/>
                </a:solidFill>
              </a:rPr>
              <a:t>heat propagation</a:t>
            </a:r>
            <a:r>
              <a:rPr lang="en-US" sz="2200" dirty="0" smtClean="0"/>
              <a:t> in the hohlraum </a:t>
            </a:r>
            <a:endParaRPr lang="en-US" sz="2200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7008223" y="4336868"/>
            <a:ext cx="617219" cy="189412"/>
          </a:xfrm>
          <a:prstGeom prst="straightConnector1">
            <a:avLst/>
          </a:prstGeom>
          <a:ln w="28575" cmpd="sng">
            <a:solidFill>
              <a:srgbClr val="0A846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7787096" y="3180808"/>
            <a:ext cx="272687" cy="659672"/>
          </a:xfrm>
          <a:prstGeom prst="straightConnector1">
            <a:avLst/>
          </a:prstGeom>
          <a:ln w="28575" cmpd="sng">
            <a:solidFill>
              <a:srgbClr val="D68F1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4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 of Radiation Spectrum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983843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 anchorCtr="0">
            <a:spAutoFit/>
          </a:bodyPr>
          <a:lstStyle/>
          <a:p>
            <a:pPr algn="ctr" eaLnBrk="0" hangingPunct="0"/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457200" y="1441524"/>
            <a:ext cx="8229600" cy="4906889"/>
          </a:xfrm>
          <a:prstGeom prst="rect">
            <a:avLst/>
          </a:prstGeom>
        </p:spPr>
        <p:txBody>
          <a:bodyPr/>
          <a:lstStyle>
            <a:lvl1pPr marL="285750" indent="-228600" algn="l" rtl="0" eaLnBrk="1" latinLnBrk="0" hangingPunct="1"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90000"/>
              <a:buFont typeface="Wingdings" charset="2"/>
              <a:buChar char="§"/>
              <a:tabLst/>
              <a:defRPr kumimoji="0" sz="2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28650" indent="-2857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SzPct val="90000"/>
              <a:buFont typeface="Calibri" panose="020F0502020204030204" pitchFamily="34" charset="0"/>
              <a:buChar char="—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00100" indent="-1714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-1714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SzPct val="100000"/>
              <a:buFont typeface="Lucida Grande"/>
              <a:buChar char="–"/>
              <a:defRPr kumimoji="0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57300" indent="-1714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/>
              <a:buChar char="•"/>
              <a:tabLst>
                <a:tab pos="1200150" algn="l"/>
              </a:tabLst>
              <a:defRPr kumimoji="0" lang="en-US" sz="1600" kern="120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n-US" dirty="0" smtClean="0"/>
          </a:p>
        </p:txBody>
      </p:sp>
      <p:pic>
        <p:nvPicPr>
          <p:cNvPr id="2" name="Hohl1D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b="8754"/>
          <a:stretch/>
        </p:blipFill>
        <p:spPr>
          <a:xfrm>
            <a:off x="148407" y="1530732"/>
            <a:ext cx="4201523" cy="365760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73495" y="5188332"/>
            <a:ext cx="8413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v"/>
            </a:pPr>
            <a:r>
              <a:rPr lang="en-US" sz="2200" dirty="0" smtClean="0"/>
              <a:t>Animated visual of emission </a:t>
            </a:r>
            <a:r>
              <a:rPr lang="en-US" sz="2200" dirty="0"/>
              <a:t>s</a:t>
            </a:r>
            <a:r>
              <a:rPr lang="en-US" sz="2200" dirty="0" smtClean="0"/>
              <a:t>pectrum w/ spatial resolution will allow for future LTE/NLTE comparisons and debugging</a:t>
            </a:r>
            <a:endParaRPr lang="en-US" sz="2200" dirty="0"/>
          </a:p>
        </p:txBody>
      </p:sp>
      <p:pic>
        <p:nvPicPr>
          <p:cNvPr id="6" name="Spectrum1D(1)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/>
          <a:srcRect l="17994" t="8486" r="7807" b="5603"/>
          <a:stretch/>
        </p:blipFill>
        <p:spPr>
          <a:xfrm>
            <a:off x="4658723" y="1530732"/>
            <a:ext cx="4211782" cy="365760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0459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LTE Breakdown of Emission Spectrum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6" y="1413254"/>
            <a:ext cx="4465894" cy="3664131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cxnSp>
        <p:nvCxnSpPr>
          <p:cNvPr id="8" name="Straight Arrow Connector 7"/>
          <p:cNvCxnSpPr/>
          <p:nvPr/>
        </p:nvCxnSpPr>
        <p:spPr>
          <a:xfrm flipH="1">
            <a:off x="1861457" y="2717074"/>
            <a:ext cx="156754" cy="261257"/>
          </a:xfrm>
          <a:prstGeom prst="straightConnector1">
            <a:avLst/>
          </a:prstGeom>
          <a:ln w="28575" cmpd="sng">
            <a:solidFill>
              <a:schemeClr val="accent1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2339053" y="3137263"/>
            <a:ext cx="156754" cy="261257"/>
          </a:xfrm>
          <a:prstGeom prst="straightConnector1">
            <a:avLst/>
          </a:prstGeom>
          <a:ln w="28575" cmpd="sng">
            <a:solidFill>
              <a:schemeClr val="accent1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1283139" y="3553097"/>
            <a:ext cx="23147" cy="376645"/>
          </a:xfrm>
          <a:prstGeom prst="straightConnector1">
            <a:avLst/>
          </a:prstGeom>
          <a:ln w="28575" cmpd="sng">
            <a:solidFill>
              <a:schemeClr val="accent1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178923" y="3245320"/>
            <a:ext cx="254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1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68938" y="2409297"/>
            <a:ext cx="254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2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95807" y="2911128"/>
            <a:ext cx="254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3</a:t>
            </a:r>
            <a:endParaRPr lang="en-US" sz="1400" dirty="0">
              <a:solidFill>
                <a:schemeClr val="tx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818" y="4511878"/>
            <a:ext cx="4258491" cy="1696075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4842252" y="1590640"/>
            <a:ext cx="392538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Ablation front where fill gas zones are getting compressed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Planckian curve from radiation temperature in hohlraum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Cu L-shell recombination emission + other potential features of laser/wall interaction 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06106" y="5418178"/>
            <a:ext cx="4431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Absorption edge at ~1keV in Cu opacity corresponds w</a:t>
            </a:r>
            <a:r>
              <a:rPr lang="en-US" smtClean="0"/>
              <a:t>/ emission peak</a:t>
            </a:r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3879668" y="5617029"/>
            <a:ext cx="692332" cy="1"/>
          </a:xfrm>
          <a:prstGeom prst="straightConnector1">
            <a:avLst/>
          </a:prstGeom>
          <a:ln w="28575" cmpd="sng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8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”L” Band Fraction Breakdown + Vis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983843"/>
            <a:ext cx="9144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b" anchorCtr="0">
            <a:spAutoFit/>
          </a:bodyPr>
          <a:lstStyle/>
          <a:p>
            <a:pPr algn="ctr" eaLnBrk="0" hangingPunct="0"/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457200" y="1441524"/>
            <a:ext cx="8229600" cy="4906889"/>
          </a:xfrm>
          <a:prstGeom prst="rect">
            <a:avLst/>
          </a:prstGeom>
        </p:spPr>
        <p:txBody>
          <a:bodyPr/>
          <a:lstStyle>
            <a:lvl1pPr marL="285750" indent="-228600" algn="l" rtl="0" eaLnBrk="1" latinLnBrk="0" hangingPunct="1"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90000"/>
              <a:buFont typeface="Wingdings" charset="2"/>
              <a:buChar char="§"/>
              <a:tabLst/>
              <a:defRPr kumimoji="0" sz="24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28650" indent="-2857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SzPct val="90000"/>
              <a:buFont typeface="Calibri" panose="020F0502020204030204" pitchFamily="34" charset="0"/>
              <a:buChar char="—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00100" indent="-1714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-1714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SzPct val="100000"/>
              <a:buFont typeface="Lucida Grande"/>
              <a:buChar char="–"/>
              <a:defRPr kumimoji="0"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57300" indent="-171450" algn="l" rtl="0" eaLnBrk="1" latinLnBrk="0" hangingPunct="1">
              <a:spcBef>
                <a:spcPts val="0"/>
              </a:spcBef>
              <a:spcAft>
                <a:spcPts val="0"/>
              </a:spcAft>
              <a:buClrTx/>
              <a:buFont typeface="Arial"/>
              <a:buChar char="•"/>
              <a:tabLst>
                <a:tab pos="1200150" algn="l"/>
              </a:tabLst>
              <a:defRPr kumimoji="0" lang="en-US" sz="1600" kern="120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lang="en-US" dirty="0" smtClean="0"/>
          </a:p>
        </p:txBody>
      </p:sp>
      <p:pic>
        <p:nvPicPr>
          <p:cNvPr id="2" name="MBand1D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-2" b="9432"/>
          <a:stretch/>
        </p:blipFill>
        <p:spPr>
          <a:xfrm>
            <a:off x="4630783" y="1601446"/>
            <a:ext cx="4395652" cy="379820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" y="3679653"/>
            <a:ext cx="4438182" cy="1719999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cxnSp>
        <p:nvCxnSpPr>
          <p:cNvPr id="7" name="Straight Connector 6"/>
          <p:cNvCxnSpPr/>
          <p:nvPr/>
        </p:nvCxnSpPr>
        <p:spPr>
          <a:xfrm>
            <a:off x="3174274" y="3833948"/>
            <a:ext cx="0" cy="1380744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 bwMode="auto">
          <a:xfrm>
            <a:off x="3174274" y="3829186"/>
            <a:ext cx="1260566" cy="1385506"/>
          </a:xfrm>
          <a:prstGeom prst="rect">
            <a:avLst/>
          </a:prstGeom>
          <a:solidFill>
            <a:srgbClr val="FF0000">
              <a:alpha val="23000"/>
            </a:srgbClr>
          </a:solidFill>
          <a:ln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383" y="1436762"/>
            <a:ext cx="4327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charset="0"/>
              <a:buChar char="•"/>
            </a:pPr>
            <a:r>
              <a:rPr lang="en-US" dirty="0" smtClean="0"/>
              <a:t>Equivalent measurement exists for Cu for L-shell recombination emission</a:t>
            </a: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978405" y="2849818"/>
                <a:ext cx="2773901" cy="4912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“L” band fraction: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mr-IN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𝐸</m:t>
                        </m:r>
                        <m:r>
                          <a:rPr lang="en-US" i="1" baseline="-2500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𝜈</m:t>
                        </m:r>
                        <m:r>
                          <a:rPr lang="en-US" i="1">
                            <a:latin typeface="Cambria Math" charset="0"/>
                          </a:rPr>
                          <m:t> </m:t>
                        </m:r>
                        <m:r>
                          <a:rPr lang="en-US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&gt; 1</m:t>
                        </m:r>
                        <m:r>
                          <a:rPr lang="en-US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𝑘𝑒𝑉</m:t>
                        </m:r>
                      </m:num>
                      <m:den>
                        <m:r>
                          <a:rPr lang="en-US" i="1">
                            <a:latin typeface="Cambria Math" charset="0"/>
                          </a:rPr>
                          <m:t>𝑇𝑜𝑡𝑎𝑙</m:t>
                        </m:r>
                        <m:r>
                          <a:rPr lang="en-US" i="1">
                            <a:latin typeface="Cambria Math" charset="0"/>
                          </a:rPr>
                          <m:t> </m:t>
                        </m:r>
                        <m:r>
                          <a:rPr lang="en-US" i="1">
                            <a:latin typeface="Cambria Math" charset="0"/>
                          </a:rPr>
                          <m:t>𝐸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405" y="2849818"/>
                <a:ext cx="2773901" cy="491288"/>
              </a:xfrm>
              <a:prstGeom prst="rect">
                <a:avLst/>
              </a:prstGeom>
              <a:blipFill rotWithShape="0">
                <a:blip r:embed="rId6"/>
                <a:stretch>
                  <a:fillRect l="-1754" t="-53086" b="-74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263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015_PPT_UNC_V7.06 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 bwMode="auto">
        <a:gradFill flip="none" rotWithShape="1">
          <a:gsLst>
            <a:gs pos="0">
              <a:schemeClr val="bg1">
                <a:lumMod val="65000"/>
                <a:tint val="66000"/>
                <a:satMod val="160000"/>
              </a:schemeClr>
            </a:gs>
            <a:gs pos="50000">
              <a:schemeClr val="bg1">
                <a:lumMod val="65000"/>
                <a:tint val="44500"/>
                <a:satMod val="160000"/>
              </a:schemeClr>
            </a:gs>
            <a:gs pos="100000">
              <a:schemeClr val="bg1">
                <a:lumMod val="65000"/>
                <a:tint val="23500"/>
                <a:satMod val="160000"/>
              </a:schemeClr>
            </a:gs>
          </a:gsLst>
          <a:lin ang="16200000" scaled="1"/>
          <a:tileRect/>
        </a:gradFill>
        <a:ln>
          <a:solidFill>
            <a:schemeClr val="accent1">
              <a:lumMod val="75000"/>
            </a:schemeClr>
          </a:solidFill>
          <a:headEnd/>
          <a:tailEnd/>
        </a:ln>
      </a:spPr>
      <a:bodyPr rtlCol="0" anchor="b">
        <a:prstTxWarp prst="textNoShape">
          <a:avLst/>
        </a:prstTxWarp>
      </a:bodyPr>
      <a:lstStyle>
        <a:defPPr algn="ctr">
          <a:spcBef>
            <a:spcPct val="0"/>
          </a:spcBef>
          <a:defRPr sz="1600" dirty="0">
            <a:solidFill>
              <a:srgbClr val="000000"/>
            </a:solidFill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  <a:lnDef>
      <a:spPr>
        <a:ln w="28575" cmpd="sng">
          <a:solidFill>
            <a:schemeClr val="accent1">
              <a:lumMod val="7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2015_PPT_UNC_V8.28</Template>
  <TotalTime>4684</TotalTime>
  <Words>559</Words>
  <Application>Microsoft Macintosh PowerPoint</Application>
  <PresentationFormat>On-screen Show (4:3)</PresentationFormat>
  <Paragraphs>81</Paragraphs>
  <Slides>14</Slides>
  <Notes>1</Notes>
  <HiddenSlides>0</HiddenSlides>
  <MMClips>7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Calibri</vt:lpstr>
      <vt:lpstr>Cambria Math</vt:lpstr>
      <vt:lpstr>Lucida Grande</vt:lpstr>
      <vt:lpstr>Lucida Handwriting</vt:lpstr>
      <vt:lpstr>Mangal</vt:lpstr>
      <vt:lpstr>Wingdings</vt:lpstr>
      <vt:lpstr>Wingdings 2</vt:lpstr>
      <vt:lpstr>Arial</vt:lpstr>
      <vt:lpstr>2015_PPT_UNC_V7.06 (1)</vt:lpstr>
      <vt:lpstr>Spectral Diagnostics + Test Design for NLTE Physics in Kull ICF Hohlraum Model</vt:lpstr>
      <vt:lpstr>Introduction</vt:lpstr>
      <vt:lpstr>ICF Hohlraum</vt:lpstr>
      <vt:lpstr>What is NLTE and Why it Matters?</vt:lpstr>
      <vt:lpstr>What is NLTE and Why it Matters?</vt:lpstr>
      <vt:lpstr>1D Hohlraum Test Design</vt:lpstr>
      <vt:lpstr>Animation of Radiation Spectrum</vt:lpstr>
      <vt:lpstr>LTE Breakdown of Emission Spectrum</vt:lpstr>
      <vt:lpstr>”L” Band Fraction Breakdown + Vis</vt:lpstr>
      <vt:lpstr>Preliminary 1D NLTE Results</vt:lpstr>
      <vt:lpstr>2D Hohlraum Test Designs</vt:lpstr>
      <vt:lpstr>2D Radiation Spectrum</vt:lpstr>
      <vt:lpstr>Where are we Now + Next Steps</vt:lpstr>
      <vt:lpstr>Internal Entry Face Laser Usage</vt:lpstr>
    </vt:vector>
  </TitlesOfParts>
  <Company/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Spectral Diagnostics + Test Design for NLTE Physics in Kull ICF Hohlraum Model</dc:title>
  <dc:creator>Stern, Nicholas Zachary</dc:creator>
  <cp:lastModifiedBy>Branson Stephens</cp:lastModifiedBy>
  <cp:revision>88</cp:revision>
  <cp:lastPrinted>2015-07-27T18:49:14Z</cp:lastPrinted>
  <dcterms:created xsi:type="dcterms:W3CDTF">2017-08-17T17:10:11Z</dcterms:created>
  <dcterms:modified xsi:type="dcterms:W3CDTF">2017-09-05T18:38:29Z</dcterms:modified>
</cp:coreProperties>
</file>